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87" r:id="rId3"/>
    <p:sldId id="257" r:id="rId4"/>
    <p:sldId id="258" r:id="rId5"/>
    <p:sldId id="259" r:id="rId6"/>
    <p:sldId id="260" r:id="rId7"/>
    <p:sldId id="261" r:id="rId8"/>
    <p:sldId id="262" r:id="rId9"/>
    <p:sldId id="263" r:id="rId10"/>
    <p:sldId id="264" r:id="rId11"/>
    <p:sldId id="273" r:id="rId12"/>
    <p:sldId id="265" r:id="rId13"/>
    <p:sldId id="266" r:id="rId14"/>
    <p:sldId id="267" r:id="rId15"/>
    <p:sldId id="268" r:id="rId16"/>
    <p:sldId id="269" r:id="rId17"/>
    <p:sldId id="270" r:id="rId18"/>
    <p:sldId id="271" r:id="rId19"/>
    <p:sldId id="272"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773DF4F1-3AA7-450B-990D-A1CB746D904E}" type="datetimeFigureOut">
              <a:rPr lang="en-US" smtClean="0"/>
              <a:t>5/16/2017</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5DFFEAFA-607C-42FE-A628-EEDB719ED63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DF4F1-3AA7-450B-990D-A1CB746D904E}"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FEAFA-607C-42FE-A628-EEDB719ED63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DF4F1-3AA7-450B-990D-A1CB746D904E}"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FEAFA-607C-42FE-A628-EEDB719ED63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838200"/>
            <a:ext cx="6965245" cy="706418"/>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892885" y="1670126"/>
            <a:ext cx="7336716" cy="4502074"/>
          </a:xfrm>
        </p:spPr>
        <p:txBody>
          <a:bodyPr>
            <a:normAutofit/>
          </a:bodyPr>
          <a:lstStyle>
            <a:lvl1pPr>
              <a:defRPr sz="2800" b="1"/>
            </a:lvl1pPr>
            <a:lvl2pPr>
              <a:defRPr sz="2400"/>
            </a:lvl2pPr>
            <a:lvl3pPr>
              <a:defRPr sz="2400" i="1"/>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73DF4F1-3AA7-450B-990D-A1CB746D904E}"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FEAFA-607C-42FE-A628-EEDB719ED636}" type="slidenum">
              <a:rPr lang="en-US" smtClean="0"/>
              <a:t>‹#›</a:t>
            </a:fld>
            <a:endParaRPr lang="en-US"/>
          </a:p>
        </p:txBody>
      </p:sp>
      <p:pic>
        <p:nvPicPr>
          <p:cNvPr id="7" name="Picture 6" descr="AgDeptLogo.jpg"/>
          <p:cNvPicPr/>
          <p:nvPr userDrawn="1"/>
        </p:nvPicPr>
        <p:blipFill>
          <a:blip r:embed="rId2" cstate="print">
            <a:clrChange>
              <a:clrFrom>
                <a:srgbClr val="FFFFFF"/>
              </a:clrFrom>
              <a:clrTo>
                <a:srgbClr val="FFFFFF">
                  <a:alpha val="0"/>
                </a:srgbClr>
              </a:clrTo>
            </a:clrChange>
          </a:blip>
          <a:stretch>
            <a:fillRect/>
          </a:stretch>
        </p:blipFill>
        <p:spPr>
          <a:xfrm>
            <a:off x="747395" y="762000"/>
            <a:ext cx="548005" cy="7867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DF4F1-3AA7-450B-990D-A1CB746D904E}"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FEAFA-607C-42FE-A628-EEDB719ED63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73DF4F1-3AA7-450B-990D-A1CB746D904E}" type="datetimeFigureOut">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FEAFA-607C-42FE-A628-EEDB719ED636}"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73DF4F1-3AA7-450B-990D-A1CB746D904E}" type="datetimeFigureOut">
              <a:rPr lang="en-US" smtClean="0"/>
              <a:t>5/16/2017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FFEAFA-607C-42FE-A628-EEDB719ED636}"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DF4F1-3AA7-450B-990D-A1CB746D904E}" type="datetimeFigureOut">
              <a:rPr lang="en-US" smtClean="0"/>
              <a:t>5/16/2017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FFEAFA-607C-42FE-A628-EEDB719ED63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DF4F1-3AA7-450B-990D-A1CB746D904E}" type="datetimeFigureOut">
              <a:rPr lang="en-US" smtClean="0"/>
              <a:t>5/16/2017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FFEAFA-607C-42FE-A628-EEDB719ED63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773DF4F1-3AA7-450B-990D-A1CB746D904E}" type="datetimeFigureOut">
              <a:rPr lang="en-US" smtClean="0"/>
              <a:t>5/16/2017</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5DFFEAFA-607C-42FE-A628-EEDB719ED63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773DF4F1-3AA7-450B-990D-A1CB746D904E}" type="datetimeFigureOut">
              <a:rPr lang="en-US" smtClean="0"/>
              <a:t>5/16/2017</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5DFFEAFA-607C-42FE-A628-EEDB719ED63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773DF4F1-3AA7-450B-990D-A1CB746D904E}" type="datetimeFigureOut">
              <a:rPr lang="en-US" smtClean="0"/>
              <a:t>5/16/2017</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5DFFEAFA-607C-42FE-A628-EEDB719ED63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www.google.com/url?sa=i&amp;rct=j&amp;q=&amp;esrc=s&amp;frm=1&amp;source=images&amp;cd=&amp;docid=LPPvgwlW8F07eM&amp;tbnid=T_NNTZG7yRFbFM:&amp;ved=0CAQQjB0&amp;url=http://mediagallery.usatoday.com/Mercantile+and+Futures+Exchange&amp;ei=LJ_7Ury0MYLvqwGCy4GoDw&amp;bvm=bv.61190604,d.b2I&amp;psig=AFQjCNG2YnWMxTQGaAm8GPGNrew_dosUsg&amp;ust=139230838218783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life123.com/career-money/investing/futures-trading/four-main-risks-involved-in-futures-trading.shtml"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thebestaffiliateever.com/futures/"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muraitradingacademy.com/emini-series-how-money-is-made-day-trader/"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parishotelboutique.blogspot.com/2011/02/san-franciso-eats.html"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2249313"/>
            <a:ext cx="5723468" cy="1828090"/>
          </a:xfrm>
        </p:spPr>
        <p:txBody>
          <a:bodyPr/>
          <a:lstStyle/>
          <a:p>
            <a:r>
              <a:rPr lang="en-US" dirty="0" smtClean="0"/>
              <a:t>The Futures Market</a:t>
            </a:r>
            <a:endParaRPr lang="en-US" dirty="0"/>
          </a:p>
        </p:txBody>
      </p:sp>
      <p:sp>
        <p:nvSpPr>
          <p:cNvPr id="3" name="Subtitle 2"/>
          <p:cNvSpPr>
            <a:spLocks noGrp="1"/>
          </p:cNvSpPr>
          <p:nvPr>
            <p:ph type="subTitle" idx="1"/>
          </p:nvPr>
        </p:nvSpPr>
        <p:spPr>
          <a:xfrm>
            <a:off x="1727200" y="4191000"/>
            <a:ext cx="5712179" cy="1524000"/>
          </a:xfrm>
        </p:spPr>
        <p:txBody>
          <a:bodyPr>
            <a:normAutofit/>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0578" y="1192944"/>
            <a:ext cx="3025422" cy="2007456"/>
          </a:xfrm>
          <a:prstGeom prst="rect">
            <a:avLst/>
          </a:prstGeom>
        </p:spPr>
      </p:pic>
      <p:sp>
        <p:nvSpPr>
          <p:cNvPr id="6" name="Rectangle 5"/>
          <p:cNvSpPr/>
          <p:nvPr/>
        </p:nvSpPr>
        <p:spPr>
          <a:xfrm>
            <a:off x="2667000" y="5867400"/>
            <a:ext cx="4572000" cy="215444"/>
          </a:xfrm>
          <a:prstGeom prst="rect">
            <a:avLst/>
          </a:prstGeom>
        </p:spPr>
        <p:txBody>
          <a:bodyPr>
            <a:spAutoFit/>
          </a:bodyPr>
          <a:lstStyle/>
          <a:p>
            <a:r>
              <a:rPr lang="en-US" sz="800" i="1" dirty="0" smtClean="0"/>
              <a:t>Image Source: http</a:t>
            </a:r>
            <a:r>
              <a:rPr lang="en-US" sz="800" i="1" dirty="0"/>
              <a:t>://www.online-futures-trading.co.uk/files/u1/futures_trading4.jpg</a:t>
            </a:r>
          </a:p>
        </p:txBody>
      </p:sp>
    </p:spTree>
    <p:extLst>
      <p:ext uri="{BB962C8B-B14F-4D97-AF65-F5344CB8AC3E}">
        <p14:creationId xmlns:p14="http://schemas.microsoft.com/office/powerpoint/2010/main" val="3499859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Venue for Price Discovery</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As a result of this system, the futures contract is a ‘venue for price discovery.’</a:t>
            </a:r>
          </a:p>
          <a:p>
            <a:pPr lvl="1"/>
            <a:r>
              <a:rPr lang="en-US" dirty="0"/>
              <a:t>This means that a farmer could predict how well they could do with a crop based on whether that crop was trading well or not. </a:t>
            </a:r>
            <a:endParaRPr lang="en-US" dirty="0" smtClean="0"/>
          </a:p>
          <a:p>
            <a:pPr lvl="2"/>
            <a:r>
              <a:rPr lang="en-US" dirty="0" smtClean="0"/>
              <a:t>This is valuable information when deciding what to plant months before that crop will be sold. </a:t>
            </a:r>
            <a:br>
              <a:rPr lang="en-US" dirty="0" smtClean="0"/>
            </a:br>
            <a:endParaRPr lang="en-US" dirty="0"/>
          </a:p>
          <a:p>
            <a:r>
              <a:rPr lang="en-US" dirty="0"/>
              <a:t>Prior to the existence of the Board of Trade, you </a:t>
            </a:r>
            <a:r>
              <a:rPr lang="en-US" dirty="0" smtClean="0"/>
              <a:t>or a representative had </a:t>
            </a:r>
            <a:r>
              <a:rPr lang="en-US" dirty="0"/>
              <a:t>to physically go down to Chicago and negotiate a price.  </a:t>
            </a:r>
          </a:p>
          <a:p>
            <a:pPr lvl="1"/>
            <a:r>
              <a:rPr lang="en-US" dirty="0"/>
              <a:t>With the existence of the Board of </a:t>
            </a:r>
            <a:r>
              <a:rPr lang="en-US" dirty="0" smtClean="0"/>
              <a:t/>
            </a:r>
            <a:br>
              <a:rPr lang="en-US" dirty="0" smtClean="0"/>
            </a:br>
            <a:r>
              <a:rPr lang="en-US" dirty="0" smtClean="0"/>
              <a:t>Trade</a:t>
            </a:r>
            <a:r>
              <a:rPr lang="en-US" dirty="0"/>
              <a:t>, you only had to look at a </a:t>
            </a:r>
            <a:r>
              <a:rPr lang="en-US" dirty="0" smtClean="0"/>
              <a:t/>
            </a:r>
            <a:br>
              <a:rPr lang="en-US" dirty="0" smtClean="0"/>
            </a:br>
            <a:r>
              <a:rPr lang="en-US" dirty="0" smtClean="0"/>
              <a:t>newspaper </a:t>
            </a:r>
            <a:r>
              <a:rPr lang="en-US" dirty="0"/>
              <a:t>to determine what the </a:t>
            </a:r>
            <a:r>
              <a:rPr lang="en-US" dirty="0" smtClean="0"/>
              <a:t/>
            </a:r>
            <a:br>
              <a:rPr lang="en-US" dirty="0" smtClean="0"/>
            </a:br>
            <a:r>
              <a:rPr lang="en-US" dirty="0" smtClean="0"/>
              <a:t>price </a:t>
            </a:r>
            <a:r>
              <a:rPr lang="en-US" dirty="0"/>
              <a:t>of a commodity was trading at</a:t>
            </a:r>
            <a:r>
              <a:rPr lang="en-US" dirty="0" smtClean="0"/>
              <a:t>.</a:t>
            </a:r>
          </a:p>
          <a:p>
            <a:pPr lvl="1"/>
            <a:r>
              <a:rPr lang="en-US" dirty="0" smtClean="0"/>
              <a:t>Due to the large volume of trading in </a:t>
            </a:r>
            <a:br>
              <a:rPr lang="en-US" dirty="0" smtClean="0"/>
            </a:br>
            <a:r>
              <a:rPr lang="en-US" dirty="0" smtClean="0"/>
              <a:t>one location, prices became public </a:t>
            </a:r>
            <a:br>
              <a:rPr lang="en-US" dirty="0" smtClean="0"/>
            </a:br>
            <a:r>
              <a:rPr lang="en-US" dirty="0" smtClean="0"/>
              <a:t>knowledge rather than something </a:t>
            </a:r>
            <a:br>
              <a:rPr lang="en-US" dirty="0" smtClean="0"/>
            </a:br>
            <a:r>
              <a:rPr lang="en-US" dirty="0" smtClean="0"/>
              <a:t>decided on a case-by-case basis. </a:t>
            </a:r>
            <a:endParaRPr lang="en-US" dirty="0"/>
          </a:p>
          <a:p>
            <a:endParaRPr lang="en-US" dirty="0"/>
          </a:p>
        </p:txBody>
      </p:sp>
      <p:sp>
        <p:nvSpPr>
          <p:cNvPr id="4" name="Rectangle 3"/>
          <p:cNvSpPr/>
          <p:nvPr/>
        </p:nvSpPr>
        <p:spPr>
          <a:xfrm>
            <a:off x="6629400" y="6305203"/>
            <a:ext cx="1983235" cy="230832"/>
          </a:xfrm>
          <a:prstGeom prst="rect">
            <a:avLst/>
          </a:prstGeom>
        </p:spPr>
        <p:txBody>
          <a:bodyPr wrap="none">
            <a:spAutoFit/>
          </a:bodyPr>
          <a:lstStyle/>
          <a:p>
            <a:r>
              <a:rPr lang="en-US" sz="900" i="1" dirty="0" smtClean="0">
                <a:solidFill>
                  <a:srgbClr val="DD4B39"/>
                </a:solidFill>
                <a:hlinkClick r:id="rId2"/>
              </a:rPr>
              <a:t>Source mediagallery.usatoday.com</a:t>
            </a:r>
            <a:r>
              <a:rPr lang="en-US" sz="900" i="1" dirty="0">
                <a:solidFill>
                  <a:srgbClr val="DD4B39"/>
                </a:solidFill>
              </a:rPr>
              <a:t> </a:t>
            </a:r>
            <a:endParaRPr lang="en-US" sz="900" i="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4037337"/>
            <a:ext cx="3187470" cy="2134863"/>
          </a:xfrm>
          <a:prstGeom prst="rect">
            <a:avLst/>
          </a:prstGeom>
        </p:spPr>
      </p:pic>
    </p:spTree>
    <p:extLst>
      <p:ext uri="{BB962C8B-B14F-4D97-AF65-F5344CB8AC3E}">
        <p14:creationId xmlns:p14="http://schemas.microsoft.com/office/powerpoint/2010/main" val="926951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Futures Price Mechanisms</a:t>
            </a:r>
            <a:endParaRPr lang="en-US" dirty="0"/>
          </a:p>
        </p:txBody>
      </p:sp>
      <p:sp>
        <p:nvSpPr>
          <p:cNvPr id="3" name="Content Placeholder 2"/>
          <p:cNvSpPr>
            <a:spLocks noGrp="1"/>
          </p:cNvSpPr>
          <p:nvPr>
            <p:ph idx="1"/>
          </p:nvPr>
        </p:nvSpPr>
        <p:spPr>
          <a:xfrm>
            <a:off x="740486" y="1600200"/>
            <a:ext cx="7641514" cy="4806874"/>
          </a:xfrm>
        </p:spPr>
        <p:txBody>
          <a:bodyPr>
            <a:normAutofit fontScale="70000" lnSpcReduction="20000"/>
          </a:bodyPr>
          <a:lstStyle/>
          <a:p>
            <a:r>
              <a:rPr lang="en-US" dirty="0" smtClean="0"/>
              <a:t>The Futures Market is able to determine a price based on the numerous factors that influence buyers’ and sellers’ ideas about what an ideal price would be. </a:t>
            </a:r>
          </a:p>
          <a:p>
            <a:pPr lvl="1"/>
            <a:r>
              <a:rPr lang="en-US" dirty="0" smtClean="0"/>
              <a:t>In January, for example, a futures contract would reflect the consensus of all of the buyers’ and sellers’ ideas on what the price of a commodity (such as corn) will be in July. </a:t>
            </a:r>
          </a:p>
          <a:p>
            <a:pPr lvl="1"/>
            <a:r>
              <a:rPr lang="en-US" dirty="0" smtClean="0"/>
              <a:t>A prediction that the summer will be unusually dry or a report that a storm is causing a shortage of corn in Brazil will change these ideas, causing a shift in the average price sought for a July corn contract. </a:t>
            </a:r>
          </a:p>
          <a:p>
            <a:pPr lvl="1"/>
            <a:r>
              <a:rPr lang="en-US" dirty="0" smtClean="0"/>
              <a:t>Thus, the price of a contract is a product of what buyers and sellers </a:t>
            </a:r>
            <a:r>
              <a:rPr lang="en-US" i="1" dirty="0" smtClean="0"/>
              <a:t>think</a:t>
            </a:r>
            <a:r>
              <a:rPr lang="en-US" dirty="0" smtClean="0"/>
              <a:t> the price will be in the future, and this price will change as new information becomes available until the contract date is reached. </a:t>
            </a:r>
          </a:p>
          <a:p>
            <a:r>
              <a:rPr lang="en-US" dirty="0" smtClean="0"/>
              <a:t>The changes in the price of a commodity will also affect future changes in a commodity. </a:t>
            </a:r>
          </a:p>
          <a:p>
            <a:pPr lvl="1"/>
            <a:r>
              <a:rPr lang="en-US" dirty="0" smtClean="0"/>
              <a:t>For example, if the price of corn drops one day, more buyers will be interested in purchasing the corn and fewer sellers will want to sell that corn. </a:t>
            </a:r>
          </a:p>
          <a:p>
            <a:pPr lvl="1"/>
            <a:r>
              <a:rPr lang="en-US" dirty="0" smtClean="0"/>
              <a:t>This increase in demand as a result of the price drop could actually cause the price to increase as supply is reduced and demand increases. </a:t>
            </a:r>
            <a:endParaRPr lang="en-US" dirty="0"/>
          </a:p>
        </p:txBody>
      </p:sp>
    </p:spTree>
    <p:extLst>
      <p:ext uri="{BB962C8B-B14F-4D97-AF65-F5344CB8AC3E}">
        <p14:creationId xmlns:p14="http://schemas.microsoft.com/office/powerpoint/2010/main" val="3296002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Futures </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The primary purpose of the Futures Market is to establish a price now for products that will be delivered later. </a:t>
            </a:r>
          </a:p>
          <a:p>
            <a:pPr lvl="1"/>
            <a:r>
              <a:rPr lang="en-US" dirty="0"/>
              <a:t>For a farmer, this means that they can ensure that they will receive a specific price when their crop is harvested later, enabling the farmer to make plans and predict their final profit.</a:t>
            </a:r>
          </a:p>
          <a:p>
            <a:pPr lvl="1"/>
            <a:r>
              <a:rPr lang="en-US" dirty="0"/>
              <a:t>For a consumer, such as a large producer of baked goods, it ensures that a product can be purchased at a predictable price, allowing this consumer to plan around expenses.</a:t>
            </a:r>
          </a:p>
          <a:p>
            <a:pPr lvl="1"/>
            <a:r>
              <a:rPr lang="en-US" dirty="0"/>
              <a:t>This reduces the risk </a:t>
            </a:r>
            <a:r>
              <a:rPr lang="en-US" dirty="0" smtClean="0"/>
              <a:t>and increases the </a:t>
            </a:r>
            <a:br>
              <a:rPr lang="en-US" dirty="0" smtClean="0"/>
            </a:br>
            <a:r>
              <a:rPr lang="en-US" dirty="0" smtClean="0"/>
              <a:t>predictability for </a:t>
            </a:r>
            <a:r>
              <a:rPr lang="en-US" dirty="0"/>
              <a:t>both the </a:t>
            </a:r>
            <a:r>
              <a:rPr lang="en-US" dirty="0" smtClean="0"/>
              <a:t>farmer </a:t>
            </a:r>
            <a:br>
              <a:rPr lang="en-US" dirty="0" smtClean="0"/>
            </a:br>
            <a:r>
              <a:rPr lang="en-US" dirty="0" smtClean="0"/>
              <a:t>supplying </a:t>
            </a:r>
            <a:r>
              <a:rPr lang="en-US" dirty="0"/>
              <a:t>the product and </a:t>
            </a:r>
            <a:r>
              <a:rPr lang="en-US" dirty="0" smtClean="0"/>
              <a:t>the </a:t>
            </a:r>
            <a:r>
              <a:rPr lang="en-US" dirty="0"/>
              <a:t>consumer </a:t>
            </a:r>
            <a:r>
              <a:rPr lang="en-US" dirty="0" smtClean="0"/>
              <a:t/>
            </a:r>
            <a:br>
              <a:rPr lang="en-US" dirty="0" smtClean="0"/>
            </a:br>
            <a:r>
              <a:rPr lang="en-US" dirty="0" smtClean="0"/>
              <a:t>purchasing </a:t>
            </a:r>
            <a:r>
              <a:rPr lang="en-US" dirty="0"/>
              <a:t>the </a:t>
            </a:r>
            <a:r>
              <a:rPr lang="en-US" dirty="0" smtClean="0"/>
              <a:t>product</a:t>
            </a:r>
            <a:r>
              <a:rPr lang="en-US" dirty="0"/>
              <a:t>. </a:t>
            </a:r>
          </a:p>
          <a:p>
            <a:pPr lvl="1"/>
            <a:r>
              <a:rPr lang="en-US" dirty="0"/>
              <a:t>The people who use the Futures </a:t>
            </a:r>
            <a:r>
              <a:rPr lang="en-US" dirty="0" smtClean="0"/>
              <a:t>Market </a:t>
            </a:r>
            <a:br>
              <a:rPr lang="en-US" dirty="0" smtClean="0"/>
            </a:br>
            <a:r>
              <a:rPr lang="en-US" dirty="0" smtClean="0"/>
              <a:t>to </a:t>
            </a:r>
            <a:r>
              <a:rPr lang="en-US" dirty="0"/>
              <a:t>reduce their risk are called </a:t>
            </a:r>
            <a:r>
              <a:rPr lang="en-US" dirty="0" smtClean="0"/>
              <a:t>Hedgers</a:t>
            </a:r>
            <a:r>
              <a:rPr lang="en-US" dirty="0"/>
              <a:t>. </a:t>
            </a:r>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5673"/>
          <a:stretch/>
        </p:blipFill>
        <p:spPr>
          <a:xfrm>
            <a:off x="6096000" y="4495800"/>
            <a:ext cx="2209800" cy="1676400"/>
          </a:xfrm>
          <a:prstGeom prst="rect">
            <a:avLst/>
          </a:prstGeom>
        </p:spPr>
      </p:pic>
      <p:sp>
        <p:nvSpPr>
          <p:cNvPr id="5" name="Rectangle 4"/>
          <p:cNvSpPr/>
          <p:nvPr/>
        </p:nvSpPr>
        <p:spPr>
          <a:xfrm>
            <a:off x="6096000" y="6297708"/>
            <a:ext cx="1463862" cy="230832"/>
          </a:xfrm>
          <a:prstGeom prst="rect">
            <a:avLst/>
          </a:prstGeom>
        </p:spPr>
        <p:txBody>
          <a:bodyPr wrap="none">
            <a:spAutoFit/>
          </a:bodyPr>
          <a:lstStyle/>
          <a:p>
            <a:r>
              <a:rPr lang="en-US" sz="900" i="1" dirty="0" smtClean="0">
                <a:solidFill>
                  <a:srgbClr val="DD4B39"/>
                </a:solidFill>
                <a:hlinkClick r:id="rId3"/>
              </a:rPr>
              <a:t>Source: www.life123.com</a:t>
            </a:r>
            <a:r>
              <a:rPr lang="en-US" sz="900" i="1" dirty="0">
                <a:solidFill>
                  <a:srgbClr val="DD4B39"/>
                </a:solidFill>
              </a:rPr>
              <a:t> </a:t>
            </a:r>
            <a:endParaRPr lang="en-US" sz="900" i="1" dirty="0"/>
          </a:p>
        </p:txBody>
      </p:sp>
    </p:spTree>
    <p:extLst>
      <p:ext uri="{BB962C8B-B14F-4D97-AF65-F5344CB8AC3E}">
        <p14:creationId xmlns:p14="http://schemas.microsoft.com/office/powerpoint/2010/main" val="840297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762000"/>
            <a:ext cx="7239000" cy="5562600"/>
          </a:xfrm>
        </p:spPr>
        <p:txBody>
          <a:bodyPr>
            <a:normAutofit fontScale="77500" lnSpcReduction="20000"/>
          </a:bodyPr>
          <a:lstStyle/>
          <a:p>
            <a:pPr lvl="0"/>
            <a:r>
              <a:rPr lang="en-US" u="sng" dirty="0"/>
              <a:t>Hedgers</a:t>
            </a:r>
            <a:r>
              <a:rPr lang="en-US" dirty="0"/>
              <a:t> are individuals or firms who make purchases or sales in the futures market in the hopes of establishing a price for a product that will be sold weeks or months in the future. </a:t>
            </a:r>
          </a:p>
          <a:p>
            <a:pPr lvl="1"/>
            <a:r>
              <a:rPr lang="en-US" dirty="0"/>
              <a:t>Hedgers protect themselves from an unfavorable price change in the future (either a price drop for a producer or a price spike for a consumer) by locking themselves into a contract for a set price that works for their needs. </a:t>
            </a:r>
          </a:p>
          <a:p>
            <a:pPr lvl="1"/>
            <a:r>
              <a:rPr lang="en-US" dirty="0"/>
              <a:t>If you are a rancher, you may use a contract to ensure you get a certain price for your beef in case the price of beef drops between the birth of the cattle and their slaughter. </a:t>
            </a:r>
          </a:p>
          <a:p>
            <a:pPr lvl="1"/>
            <a:r>
              <a:rPr lang="en-US" dirty="0"/>
              <a:t>If you are crop farmer, you can use the futures market to ensure that the crops you are planting in spring will still be profitable in fall</a:t>
            </a:r>
            <a:r>
              <a:rPr lang="en-US" dirty="0" smtClean="0"/>
              <a:t>.</a:t>
            </a:r>
            <a:br>
              <a:rPr lang="en-US" dirty="0" smtClean="0"/>
            </a:br>
            <a:endParaRPr lang="en-US" dirty="0"/>
          </a:p>
          <a:p>
            <a:r>
              <a:rPr lang="en-US" dirty="0"/>
              <a:t>It is possible that if you are a farmer, the price could rise after you signed a contract, causing you to lose more money than if you had no contract </a:t>
            </a:r>
            <a:r>
              <a:rPr lang="en-US" dirty="0" smtClean="0"/>
              <a:t>whatsoever.</a:t>
            </a:r>
          </a:p>
          <a:p>
            <a:pPr lvl="1"/>
            <a:r>
              <a:rPr lang="en-US" dirty="0"/>
              <a:t>H</a:t>
            </a:r>
            <a:r>
              <a:rPr lang="en-US" dirty="0" smtClean="0"/>
              <a:t>owever</a:t>
            </a:r>
            <a:r>
              <a:rPr lang="en-US" dirty="0"/>
              <a:t>, the assurance that you will receive a set price </a:t>
            </a:r>
            <a:r>
              <a:rPr lang="en-US" dirty="0" smtClean="0"/>
              <a:t>when you sell allows </a:t>
            </a:r>
            <a:r>
              <a:rPr lang="en-US" dirty="0"/>
              <a:t>you to plan for the future without as much worry</a:t>
            </a:r>
            <a:r>
              <a:rPr lang="en-US" dirty="0" smtClean="0"/>
              <a:t>.</a:t>
            </a:r>
            <a:endParaRPr lang="en-US" dirty="0"/>
          </a:p>
        </p:txBody>
      </p:sp>
    </p:spTree>
    <p:extLst>
      <p:ext uri="{BB962C8B-B14F-4D97-AF65-F5344CB8AC3E}">
        <p14:creationId xmlns:p14="http://schemas.microsoft.com/office/powerpoint/2010/main" val="33450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Speculators </a:t>
            </a:r>
            <a:endParaRPr lang="en-US" dirty="0"/>
          </a:p>
        </p:txBody>
      </p:sp>
      <p:sp>
        <p:nvSpPr>
          <p:cNvPr id="3" name="Content Placeholder 2"/>
          <p:cNvSpPr>
            <a:spLocks noGrp="1"/>
          </p:cNvSpPr>
          <p:nvPr>
            <p:ph idx="1"/>
          </p:nvPr>
        </p:nvSpPr>
        <p:spPr/>
        <p:txBody>
          <a:bodyPr>
            <a:normAutofit lnSpcReduction="10000"/>
          </a:bodyPr>
          <a:lstStyle/>
          <a:p>
            <a:pPr lvl="0"/>
            <a:r>
              <a:rPr lang="en-US" dirty="0"/>
              <a:t>There are also people who use the Futures Market to increase their risk in the hopes that they will be able to make extra money as a result.</a:t>
            </a:r>
          </a:p>
          <a:p>
            <a:pPr lvl="1"/>
            <a:r>
              <a:rPr lang="en-US" dirty="0"/>
              <a:t>Someone who uses the Futures Market to accept a risk in the hopes of making a profit is called a </a:t>
            </a:r>
            <a:r>
              <a:rPr lang="en-US" u="sng" dirty="0"/>
              <a:t>speculator</a:t>
            </a:r>
            <a:r>
              <a:rPr lang="en-US" dirty="0"/>
              <a:t>. </a:t>
            </a:r>
          </a:p>
          <a:p>
            <a:pPr lvl="1"/>
            <a:r>
              <a:rPr lang="en-US" dirty="0"/>
              <a:t>Speculators usually don’t </a:t>
            </a:r>
            <a:r>
              <a:rPr lang="en-US" dirty="0" smtClean="0"/>
              <a:t/>
            </a:r>
            <a:br>
              <a:rPr lang="en-US" dirty="0" smtClean="0"/>
            </a:br>
            <a:r>
              <a:rPr lang="en-US" dirty="0" smtClean="0"/>
              <a:t>trade </a:t>
            </a:r>
            <a:r>
              <a:rPr lang="en-US" dirty="0"/>
              <a:t>commodities; they </a:t>
            </a:r>
            <a:r>
              <a:rPr lang="en-US" dirty="0" smtClean="0"/>
              <a:t/>
            </a:r>
            <a:br>
              <a:rPr lang="en-US" dirty="0" smtClean="0"/>
            </a:br>
            <a:r>
              <a:rPr lang="en-US" dirty="0" smtClean="0"/>
              <a:t>trade </a:t>
            </a:r>
            <a:r>
              <a:rPr lang="en-US" dirty="0"/>
              <a:t>the contracts for </a:t>
            </a:r>
            <a:r>
              <a:rPr lang="en-US" dirty="0" smtClean="0"/>
              <a:t/>
            </a:r>
            <a:br>
              <a:rPr lang="en-US" dirty="0" smtClean="0"/>
            </a:br>
            <a:r>
              <a:rPr lang="en-US" dirty="0" smtClean="0"/>
              <a:t>those </a:t>
            </a:r>
            <a:r>
              <a:rPr lang="en-US" dirty="0"/>
              <a:t>commodities. </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2159"/>
          <a:stretch/>
        </p:blipFill>
        <p:spPr>
          <a:xfrm>
            <a:off x="5012760" y="4043597"/>
            <a:ext cx="3216841" cy="2133600"/>
          </a:xfrm>
          <a:prstGeom prst="rect">
            <a:avLst/>
          </a:prstGeom>
        </p:spPr>
      </p:pic>
      <p:sp>
        <p:nvSpPr>
          <p:cNvPr id="5" name="Rectangle 4"/>
          <p:cNvSpPr/>
          <p:nvPr/>
        </p:nvSpPr>
        <p:spPr>
          <a:xfrm>
            <a:off x="5334000" y="6400800"/>
            <a:ext cx="1795684" cy="230832"/>
          </a:xfrm>
          <a:prstGeom prst="rect">
            <a:avLst/>
          </a:prstGeom>
        </p:spPr>
        <p:txBody>
          <a:bodyPr wrap="none">
            <a:spAutoFit/>
          </a:bodyPr>
          <a:lstStyle/>
          <a:p>
            <a:r>
              <a:rPr lang="en-US" sz="900" i="1" dirty="0" smtClean="0">
                <a:solidFill>
                  <a:srgbClr val="DD4B39"/>
                </a:solidFill>
                <a:hlinkClick r:id="rId3"/>
              </a:rPr>
              <a:t>Source: thebestaffiliateever.com</a:t>
            </a:r>
            <a:r>
              <a:rPr lang="en-US" sz="900" i="1" dirty="0">
                <a:solidFill>
                  <a:srgbClr val="DD4B39"/>
                </a:solidFill>
              </a:rPr>
              <a:t> </a:t>
            </a:r>
            <a:endParaRPr lang="en-US" sz="900" i="1" dirty="0"/>
          </a:p>
        </p:txBody>
      </p:sp>
    </p:spTree>
    <p:extLst>
      <p:ext uri="{BB962C8B-B14F-4D97-AF65-F5344CB8AC3E}">
        <p14:creationId xmlns:p14="http://schemas.microsoft.com/office/powerpoint/2010/main" val="2287681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Long or Short</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Speculators can either “go long” or “go short”.</a:t>
            </a:r>
          </a:p>
          <a:p>
            <a:pPr lvl="1"/>
            <a:r>
              <a:rPr lang="en-US" dirty="0"/>
              <a:t>If a speculator purchases a contract in the hopes of later selling that contract at a higher price, this is known as </a:t>
            </a:r>
            <a:r>
              <a:rPr lang="en-US" u="sng" dirty="0"/>
              <a:t>going long</a:t>
            </a:r>
            <a:r>
              <a:rPr lang="en-US" dirty="0"/>
              <a:t>. </a:t>
            </a:r>
          </a:p>
          <a:p>
            <a:pPr lvl="1"/>
            <a:r>
              <a:rPr lang="en-US" dirty="0"/>
              <a:t>If a speculator sells a contract with the intention of buying it back at a lower price, this is known as </a:t>
            </a:r>
            <a:r>
              <a:rPr lang="en-US" u="sng" dirty="0"/>
              <a:t>going short</a:t>
            </a:r>
            <a:r>
              <a:rPr lang="en-US" dirty="0"/>
              <a:t>. </a:t>
            </a:r>
          </a:p>
          <a:p>
            <a:pPr lvl="2"/>
            <a:r>
              <a:rPr lang="en-US" dirty="0"/>
              <a:t>Going short allows a speculator to profit as easily from declining prices (by selling high and then buying low) as it is from increasing prices (by buying low and selling high</a:t>
            </a:r>
            <a:r>
              <a:rPr lang="en-US" dirty="0" smtClean="0"/>
              <a:t>). </a:t>
            </a:r>
            <a:br>
              <a:rPr lang="en-US" dirty="0" smtClean="0"/>
            </a:br>
            <a:endParaRPr lang="en-US" dirty="0"/>
          </a:p>
          <a:p>
            <a:r>
              <a:rPr lang="en-US" dirty="0"/>
              <a:t>As long as the speculator sells after they buy (or buys after they sell) before the date of the contracted sale, they don’t actually have to deliver </a:t>
            </a:r>
            <a:r>
              <a:rPr lang="en-US" dirty="0" smtClean="0"/>
              <a:t>on </a:t>
            </a:r>
            <a:r>
              <a:rPr lang="en-US" dirty="0"/>
              <a:t>the contract.</a:t>
            </a:r>
          </a:p>
          <a:p>
            <a:pPr lvl="1"/>
            <a:r>
              <a:rPr lang="en-US" dirty="0"/>
              <a:t>For example, if the speculator </a:t>
            </a:r>
            <a:r>
              <a:rPr lang="en-US" dirty="0" smtClean="0"/>
              <a:t/>
            </a:r>
            <a:br>
              <a:rPr lang="en-US" dirty="0" smtClean="0"/>
            </a:br>
            <a:r>
              <a:rPr lang="en-US" dirty="0" smtClean="0"/>
              <a:t>purchases a </a:t>
            </a:r>
            <a:r>
              <a:rPr lang="en-US" dirty="0"/>
              <a:t>contract to purchase </a:t>
            </a:r>
            <a:r>
              <a:rPr lang="en-US" dirty="0" smtClean="0"/>
              <a:t/>
            </a:r>
            <a:br>
              <a:rPr lang="en-US" dirty="0" smtClean="0"/>
            </a:br>
            <a:r>
              <a:rPr lang="en-US" dirty="0" smtClean="0"/>
              <a:t>5000 </a:t>
            </a:r>
            <a:r>
              <a:rPr lang="en-US" dirty="0"/>
              <a:t>bushels of </a:t>
            </a:r>
            <a:r>
              <a:rPr lang="en-US" dirty="0" smtClean="0"/>
              <a:t>corn</a:t>
            </a:r>
            <a:r>
              <a:rPr lang="en-US" dirty="0"/>
              <a:t>, they would </a:t>
            </a:r>
            <a:r>
              <a:rPr lang="en-US" dirty="0" smtClean="0"/>
              <a:t/>
            </a:r>
            <a:br>
              <a:rPr lang="en-US" dirty="0" smtClean="0"/>
            </a:br>
            <a:r>
              <a:rPr lang="en-US" dirty="0" smtClean="0"/>
              <a:t>have </a:t>
            </a:r>
            <a:r>
              <a:rPr lang="en-US" dirty="0"/>
              <a:t>to sell that contract </a:t>
            </a:r>
            <a:r>
              <a:rPr lang="en-US" dirty="0" smtClean="0"/>
              <a:t>before </a:t>
            </a:r>
            <a:br>
              <a:rPr lang="en-US" dirty="0" smtClean="0"/>
            </a:br>
            <a:r>
              <a:rPr lang="en-US" dirty="0" smtClean="0"/>
              <a:t>the </a:t>
            </a:r>
            <a:r>
              <a:rPr lang="en-US" dirty="0"/>
              <a:t>contracted date.</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7851" b="11415"/>
          <a:stretch/>
        </p:blipFill>
        <p:spPr>
          <a:xfrm>
            <a:off x="5410200" y="4861035"/>
            <a:ext cx="2514600" cy="1387365"/>
          </a:xfrm>
          <a:prstGeom prst="rect">
            <a:avLst/>
          </a:prstGeom>
        </p:spPr>
      </p:pic>
      <p:sp>
        <p:nvSpPr>
          <p:cNvPr id="5" name="Rectangle 4"/>
          <p:cNvSpPr/>
          <p:nvPr/>
        </p:nvSpPr>
        <p:spPr>
          <a:xfrm>
            <a:off x="5570828" y="6297708"/>
            <a:ext cx="2040943" cy="230832"/>
          </a:xfrm>
          <a:prstGeom prst="rect">
            <a:avLst/>
          </a:prstGeom>
        </p:spPr>
        <p:txBody>
          <a:bodyPr wrap="none">
            <a:spAutoFit/>
          </a:bodyPr>
          <a:lstStyle/>
          <a:p>
            <a:r>
              <a:rPr lang="en-US" sz="900" i="1" dirty="0" smtClean="0">
                <a:solidFill>
                  <a:srgbClr val="DD4B39"/>
                </a:solidFill>
                <a:hlinkClick r:id="rId3"/>
              </a:rPr>
              <a:t>Source: samuraitradingacademy.com</a:t>
            </a:r>
            <a:r>
              <a:rPr lang="en-US" sz="900" i="1" dirty="0">
                <a:solidFill>
                  <a:srgbClr val="DD4B39"/>
                </a:solidFill>
              </a:rPr>
              <a:t> </a:t>
            </a:r>
            <a:endParaRPr lang="en-US" sz="900" i="1" dirty="0"/>
          </a:p>
        </p:txBody>
      </p:sp>
    </p:spTree>
    <p:extLst>
      <p:ext uri="{BB962C8B-B14F-4D97-AF65-F5344CB8AC3E}">
        <p14:creationId xmlns:p14="http://schemas.microsoft.com/office/powerpoint/2010/main" val="1522699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Commodity Contracts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There are two types of futures contracts</a:t>
            </a:r>
            <a:r>
              <a:rPr lang="en-US" dirty="0" smtClean="0"/>
              <a:t>.</a:t>
            </a:r>
            <a:br>
              <a:rPr lang="en-US" dirty="0" smtClean="0"/>
            </a:br>
            <a:endParaRPr lang="en-US" dirty="0"/>
          </a:p>
          <a:p>
            <a:r>
              <a:rPr lang="en-US" dirty="0"/>
              <a:t>The first is </a:t>
            </a:r>
            <a:r>
              <a:rPr lang="en-US" dirty="0" smtClean="0"/>
              <a:t>a </a:t>
            </a:r>
            <a:r>
              <a:rPr lang="en-US" u="sng" dirty="0" smtClean="0"/>
              <a:t>physical contract</a:t>
            </a:r>
            <a:r>
              <a:rPr lang="en-US" dirty="0" smtClean="0"/>
              <a:t>, which is the </a:t>
            </a:r>
            <a:r>
              <a:rPr lang="en-US" dirty="0"/>
              <a:t>kind that provides for the actual delivery of a commodity. </a:t>
            </a:r>
          </a:p>
          <a:p>
            <a:pPr lvl="1"/>
            <a:r>
              <a:rPr lang="en-US" dirty="0"/>
              <a:t>This kind of contract has a final date in which the contract is completed; e.g. a July futures contract would need delivery of a commodity in exchange for cash in July. </a:t>
            </a:r>
          </a:p>
          <a:p>
            <a:pPr lvl="1"/>
            <a:r>
              <a:rPr lang="en-US" dirty="0"/>
              <a:t>This is the kind of contract that </a:t>
            </a:r>
            <a:r>
              <a:rPr lang="en-US" dirty="0" smtClean="0"/>
              <a:t/>
            </a:r>
            <a:br>
              <a:rPr lang="en-US" dirty="0" smtClean="0"/>
            </a:br>
            <a:r>
              <a:rPr lang="en-US" dirty="0" smtClean="0"/>
              <a:t>a </a:t>
            </a:r>
            <a:r>
              <a:rPr lang="en-US" dirty="0"/>
              <a:t>speculator would have to </a:t>
            </a:r>
            <a:r>
              <a:rPr lang="en-US" dirty="0" smtClean="0"/>
              <a:t/>
            </a:r>
            <a:br>
              <a:rPr lang="en-US" dirty="0" smtClean="0"/>
            </a:br>
            <a:r>
              <a:rPr lang="en-US" dirty="0" smtClean="0"/>
              <a:t>offset </a:t>
            </a:r>
            <a:r>
              <a:rPr lang="en-US" dirty="0"/>
              <a:t>prior to the delivery date </a:t>
            </a:r>
            <a:r>
              <a:rPr lang="en-US" dirty="0" smtClean="0"/>
              <a:t/>
            </a:r>
            <a:br>
              <a:rPr lang="en-US" dirty="0" smtClean="0"/>
            </a:br>
            <a:r>
              <a:rPr lang="en-US" dirty="0" smtClean="0"/>
              <a:t>(</a:t>
            </a:r>
            <a:r>
              <a:rPr lang="en-US" dirty="0"/>
              <a:t>e.g. sell it by July if they bought </a:t>
            </a:r>
            <a:r>
              <a:rPr lang="en-US" dirty="0" smtClean="0"/>
              <a:t/>
            </a:r>
            <a:br>
              <a:rPr lang="en-US" dirty="0" smtClean="0"/>
            </a:br>
            <a:r>
              <a:rPr lang="en-US" dirty="0" smtClean="0"/>
              <a:t>the </a:t>
            </a:r>
            <a:r>
              <a:rPr lang="en-US" dirty="0"/>
              <a:t>contract previous to July). </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5462"/>
          <a:stretch/>
        </p:blipFill>
        <p:spPr>
          <a:xfrm>
            <a:off x="5410200" y="4299056"/>
            <a:ext cx="2641832" cy="1873144"/>
          </a:xfrm>
          <a:prstGeom prst="rect">
            <a:avLst/>
          </a:prstGeom>
        </p:spPr>
      </p:pic>
      <p:sp>
        <p:nvSpPr>
          <p:cNvPr id="5" name="Rectangle 4"/>
          <p:cNvSpPr/>
          <p:nvPr/>
        </p:nvSpPr>
        <p:spPr>
          <a:xfrm>
            <a:off x="3276600" y="6333934"/>
            <a:ext cx="4572000" cy="230832"/>
          </a:xfrm>
          <a:prstGeom prst="rect">
            <a:avLst/>
          </a:prstGeom>
        </p:spPr>
        <p:txBody>
          <a:bodyPr>
            <a:spAutoFit/>
          </a:bodyPr>
          <a:lstStyle/>
          <a:p>
            <a:r>
              <a:rPr lang="en-US" sz="900" i="1" dirty="0" smtClean="0"/>
              <a:t>Source: http</a:t>
            </a:r>
            <a:r>
              <a:rPr lang="en-US" sz="900" i="1" dirty="0"/>
              <a:t>://economictimes.indiatimes.com/photo/29162348.cms</a:t>
            </a:r>
          </a:p>
        </p:txBody>
      </p:sp>
    </p:spTree>
    <p:extLst>
      <p:ext uri="{BB962C8B-B14F-4D97-AF65-F5344CB8AC3E}">
        <p14:creationId xmlns:p14="http://schemas.microsoft.com/office/powerpoint/2010/main" val="2713799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Settlement Contracts</a:t>
            </a:r>
            <a:endParaRPr lang="en-US" dirty="0"/>
          </a:p>
        </p:txBody>
      </p:sp>
      <p:sp>
        <p:nvSpPr>
          <p:cNvPr id="3" name="Content Placeholder 2"/>
          <p:cNvSpPr>
            <a:spLocks noGrp="1"/>
          </p:cNvSpPr>
          <p:nvPr>
            <p:ph idx="1"/>
          </p:nvPr>
        </p:nvSpPr>
        <p:spPr>
          <a:xfrm>
            <a:off x="838200" y="1670126"/>
            <a:ext cx="3838917" cy="4502074"/>
          </a:xfrm>
        </p:spPr>
        <p:txBody>
          <a:bodyPr>
            <a:normAutofit fontScale="92500" lnSpcReduction="20000"/>
          </a:bodyPr>
          <a:lstStyle/>
          <a:p>
            <a:r>
              <a:rPr lang="en-US" dirty="0"/>
              <a:t>The second kind of contract is a </a:t>
            </a:r>
            <a:r>
              <a:rPr lang="en-US" u="sng" dirty="0"/>
              <a:t>cash-settlement</a:t>
            </a:r>
            <a:r>
              <a:rPr lang="en-US" dirty="0"/>
              <a:t> contract. </a:t>
            </a:r>
          </a:p>
          <a:p>
            <a:pPr lvl="1"/>
            <a:r>
              <a:rPr lang="en-US" dirty="0"/>
              <a:t>These are contracts that are settled for cash rather than the delivery of a commodity. </a:t>
            </a:r>
          </a:p>
          <a:p>
            <a:pPr lvl="1"/>
            <a:r>
              <a:rPr lang="en-US" dirty="0"/>
              <a:t>Rather than deliver 5000 bushels of corn, the person losing money in the contract will physically pay the amount they lost to the other person who gained from the contract.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802" y="1595850"/>
            <a:ext cx="3606800" cy="4550117"/>
          </a:xfrm>
          <a:prstGeom prst="rect">
            <a:avLst/>
          </a:prstGeom>
        </p:spPr>
      </p:pic>
      <p:sp>
        <p:nvSpPr>
          <p:cNvPr id="5" name="Rectangle 4"/>
          <p:cNvSpPr/>
          <p:nvPr/>
        </p:nvSpPr>
        <p:spPr>
          <a:xfrm>
            <a:off x="844446" y="6297708"/>
            <a:ext cx="7620000" cy="230832"/>
          </a:xfrm>
          <a:prstGeom prst="rect">
            <a:avLst/>
          </a:prstGeom>
        </p:spPr>
        <p:txBody>
          <a:bodyPr wrap="square">
            <a:spAutoFit/>
          </a:bodyPr>
          <a:lstStyle/>
          <a:p>
            <a:r>
              <a:rPr lang="en-US" sz="900" i="1" dirty="0" smtClean="0"/>
              <a:t>Source: http</a:t>
            </a:r>
            <a:r>
              <a:rPr lang="en-US" sz="900" i="1" dirty="0"/>
              <a:t>://upload.wikimedia.org/wikipedia/commons/thumb/1/1c/Futures_Trading_Composition.jpg/260px-Futures_Trading_Composition.jpg</a:t>
            </a:r>
          </a:p>
        </p:txBody>
      </p:sp>
    </p:spTree>
    <p:extLst>
      <p:ext uri="{BB962C8B-B14F-4D97-AF65-F5344CB8AC3E}">
        <p14:creationId xmlns:p14="http://schemas.microsoft.com/office/powerpoint/2010/main" val="2441402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Cash-Settlement Contract</a:t>
            </a:r>
            <a:endParaRPr lang="en-US" dirty="0"/>
          </a:p>
        </p:txBody>
      </p:sp>
      <p:sp>
        <p:nvSpPr>
          <p:cNvPr id="3" name="Content Placeholder 2"/>
          <p:cNvSpPr>
            <a:spLocks noGrp="1"/>
          </p:cNvSpPr>
          <p:nvPr>
            <p:ph idx="1"/>
          </p:nvPr>
        </p:nvSpPr>
        <p:spPr/>
        <p:txBody>
          <a:bodyPr>
            <a:normAutofit fontScale="92500"/>
          </a:bodyPr>
          <a:lstStyle/>
          <a:p>
            <a:r>
              <a:rPr lang="en-US" dirty="0"/>
              <a:t>For example, imagine that Company A enters a contract to buy 1 million barrels of oil at $70/barrel from Company B in October. </a:t>
            </a:r>
          </a:p>
          <a:p>
            <a:pPr lvl="1"/>
            <a:r>
              <a:rPr lang="en-US" dirty="0"/>
              <a:t>On the decided date in October, Company A sends $70 million to Company B and Company B sends 1 million barrels of oil. </a:t>
            </a:r>
          </a:p>
          <a:p>
            <a:pPr lvl="1"/>
            <a:r>
              <a:rPr lang="en-US" dirty="0"/>
              <a:t>However, if the price of oil dropped to $50/barrel (resulting in a difference of $20 per barrel than the contract price), Company A could just send Company B $20 million and no oil would be delivered. </a:t>
            </a:r>
          </a:p>
          <a:p>
            <a:pPr lvl="1"/>
            <a:r>
              <a:rPr lang="en-US" dirty="0"/>
              <a:t>Or, if the price rose to $80 on the day of the sale, Company B would send $10 million to Company A. </a:t>
            </a:r>
          </a:p>
          <a:p>
            <a:endParaRPr lang="en-US" dirty="0"/>
          </a:p>
        </p:txBody>
      </p:sp>
    </p:spTree>
    <p:extLst>
      <p:ext uri="{BB962C8B-B14F-4D97-AF65-F5344CB8AC3E}">
        <p14:creationId xmlns:p14="http://schemas.microsoft.com/office/powerpoint/2010/main" val="1804665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Settlement Contracts</a:t>
            </a:r>
            <a:endParaRPr lang="en-US" dirty="0"/>
          </a:p>
        </p:txBody>
      </p:sp>
      <p:sp>
        <p:nvSpPr>
          <p:cNvPr id="3" name="Content Placeholder 2"/>
          <p:cNvSpPr>
            <a:spLocks noGrp="1"/>
          </p:cNvSpPr>
          <p:nvPr>
            <p:ph idx="1"/>
          </p:nvPr>
        </p:nvSpPr>
        <p:spPr/>
        <p:txBody>
          <a:bodyPr>
            <a:normAutofit fontScale="92500" lnSpcReduction="10000"/>
          </a:bodyPr>
          <a:lstStyle/>
          <a:p>
            <a:r>
              <a:rPr lang="en-US" dirty="0"/>
              <a:t>Why would a company choose a cash-settlement contract instead of exchanging the commodity?</a:t>
            </a:r>
          </a:p>
          <a:p>
            <a:pPr lvl="1"/>
            <a:r>
              <a:rPr lang="en-US" dirty="0"/>
              <a:t>If Company A was only buying the oil just to sell it again, the financial result in price (loss of $20 million or gain of $10 million) would be the same but they would also have to deal with the intricacies and cost of moving a million barrels of oil. </a:t>
            </a:r>
          </a:p>
          <a:p>
            <a:pPr lvl="1"/>
            <a:r>
              <a:rPr lang="en-US" dirty="0"/>
              <a:t>If the whole point of the contract was to re-sell the commodity (rather than use it for a particular product) it makes more sense just to exchange the money. </a:t>
            </a:r>
          </a:p>
          <a:p>
            <a:pPr lvl="1"/>
            <a:r>
              <a:rPr lang="en-US" dirty="0"/>
              <a:t>Cash-settlement contracts are ideal for a purchaser who only intends to resell a commodity they purchased because it eliminates the </a:t>
            </a:r>
            <a:r>
              <a:rPr lang="en-US"/>
              <a:t>transaction </a:t>
            </a:r>
            <a:r>
              <a:rPr lang="en-US" smtClean="0"/>
              <a:t>costs. </a:t>
            </a:r>
            <a:endParaRPr lang="en-US" dirty="0"/>
          </a:p>
          <a:p>
            <a:endParaRPr lang="en-US" dirty="0"/>
          </a:p>
        </p:txBody>
      </p:sp>
    </p:spTree>
    <p:extLst>
      <p:ext uri="{BB962C8B-B14F-4D97-AF65-F5344CB8AC3E}">
        <p14:creationId xmlns:p14="http://schemas.microsoft.com/office/powerpoint/2010/main" val="3079371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Futures Market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a:t>
            </a:r>
            <a:r>
              <a:rPr lang="en-US" u="sng" dirty="0" smtClean="0"/>
              <a:t>Futures Market</a:t>
            </a:r>
            <a:r>
              <a:rPr lang="en-US" dirty="0" smtClean="0"/>
              <a:t> is a centralized market for trading futures contracts. </a:t>
            </a:r>
          </a:p>
          <a:p>
            <a:pPr lvl="1"/>
            <a:r>
              <a:rPr lang="en-US" dirty="0" smtClean="0"/>
              <a:t>A </a:t>
            </a:r>
            <a:r>
              <a:rPr lang="en-US" u="sng" dirty="0" smtClean="0"/>
              <a:t>futures contract</a:t>
            </a:r>
            <a:r>
              <a:rPr lang="en-US" dirty="0" smtClean="0"/>
              <a:t> is a contract to buy a commodity.</a:t>
            </a:r>
          </a:p>
          <a:p>
            <a:pPr lvl="1"/>
            <a:r>
              <a:rPr lang="en-US" dirty="0" smtClean="0"/>
              <a:t>A </a:t>
            </a:r>
            <a:r>
              <a:rPr lang="en-US" u="sng" dirty="0" smtClean="0"/>
              <a:t>commodity</a:t>
            </a:r>
            <a:r>
              <a:rPr lang="en-US" dirty="0" smtClean="0"/>
              <a:t> is usually thought of as a raw material for producing a good.</a:t>
            </a:r>
          </a:p>
          <a:p>
            <a:pPr lvl="2"/>
            <a:r>
              <a:rPr lang="en-US" dirty="0" smtClean="0"/>
              <a:t>Examples of commodities include crops such as corn or wheat, animal products such as beef or pork, coffee, oil, lumber, gold, and more. </a:t>
            </a:r>
            <a:br>
              <a:rPr lang="en-US" dirty="0" smtClean="0"/>
            </a:br>
            <a:endParaRPr lang="en-US" dirty="0" smtClean="0"/>
          </a:p>
          <a:p>
            <a:r>
              <a:rPr lang="en-US" dirty="0" smtClean="0"/>
              <a:t>The Futures Market ensures that producers can sell their products for a predictable price, consumers can purchase the products for a predictable price, and the general public can potentially make a profit through investment in the exchange of contracts on the open market. </a:t>
            </a:r>
          </a:p>
          <a:p>
            <a:pPr lvl="1"/>
            <a:r>
              <a:rPr lang="en-US" dirty="0" smtClean="0"/>
              <a:t>The Futures Market is a venue to allow more price stability, create price predictability, and enable outsider investment. </a:t>
            </a:r>
            <a:endParaRPr lang="en-US" dirty="0"/>
          </a:p>
        </p:txBody>
      </p:sp>
    </p:spTree>
    <p:extLst>
      <p:ext uri="{BB962C8B-B14F-4D97-AF65-F5344CB8AC3E}">
        <p14:creationId xmlns:p14="http://schemas.microsoft.com/office/powerpoint/2010/main" val="1701788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Speculating Works</a:t>
            </a:r>
            <a:endParaRPr lang="en-US" dirty="0"/>
          </a:p>
        </p:txBody>
      </p:sp>
      <p:sp>
        <p:nvSpPr>
          <p:cNvPr id="3" name="Content Placeholder 2"/>
          <p:cNvSpPr>
            <a:spLocks noGrp="1"/>
          </p:cNvSpPr>
          <p:nvPr>
            <p:ph idx="1"/>
          </p:nvPr>
        </p:nvSpPr>
        <p:spPr>
          <a:xfrm>
            <a:off x="740486" y="1670126"/>
            <a:ext cx="7641514" cy="4654474"/>
          </a:xfrm>
        </p:spPr>
        <p:txBody>
          <a:bodyPr>
            <a:normAutofit fontScale="77500" lnSpcReduction="20000"/>
          </a:bodyPr>
          <a:lstStyle/>
          <a:p>
            <a:r>
              <a:rPr lang="en-US" dirty="0" smtClean="0"/>
              <a:t>Only a small amount of money is needed to buy or sell a futures market. </a:t>
            </a:r>
          </a:p>
          <a:p>
            <a:pPr lvl="1"/>
            <a:r>
              <a:rPr lang="en-US" dirty="0" smtClean="0"/>
              <a:t>The </a:t>
            </a:r>
            <a:r>
              <a:rPr lang="en-US" u="sng" dirty="0" smtClean="0"/>
              <a:t>initial margin</a:t>
            </a:r>
            <a:r>
              <a:rPr lang="en-US" dirty="0" smtClean="0"/>
              <a:t> is the money a speculator must deposit into their account at the time of placing an order to buy or sell a futures contract. </a:t>
            </a:r>
          </a:p>
          <a:p>
            <a:pPr lvl="2"/>
            <a:r>
              <a:rPr lang="en-US" dirty="0" smtClean="0"/>
              <a:t>For example, it may only cost a speculator $1000 initially to buy $25,000 worth of soybeans contracts. </a:t>
            </a:r>
          </a:p>
          <a:p>
            <a:pPr lvl="2"/>
            <a:r>
              <a:rPr lang="en-US" dirty="0" smtClean="0"/>
              <a:t>The amount needed for an initial margin is determined by the brokerage firm for each futures contract. </a:t>
            </a:r>
          </a:p>
          <a:p>
            <a:pPr lvl="1"/>
            <a:r>
              <a:rPr lang="en-US" dirty="0" smtClean="0"/>
              <a:t>The smaller the margin in relation to the total value of the contract, the greater the leverage of that margin. </a:t>
            </a:r>
            <a:br>
              <a:rPr lang="en-US" dirty="0" smtClean="0"/>
            </a:br>
            <a:endParaRPr lang="en-US" dirty="0" smtClean="0"/>
          </a:p>
          <a:p>
            <a:r>
              <a:rPr lang="en-US" u="sng" dirty="0" smtClean="0"/>
              <a:t>Leverage</a:t>
            </a:r>
            <a:r>
              <a:rPr lang="en-US" dirty="0" smtClean="0"/>
              <a:t> is a measure of the risk of a contract. </a:t>
            </a:r>
          </a:p>
          <a:p>
            <a:pPr lvl="1"/>
            <a:r>
              <a:rPr lang="en-US" dirty="0" smtClean="0"/>
              <a:t>For example, if a contract has high leverage, a small increase can result in large profits for the initial margin. </a:t>
            </a:r>
          </a:p>
          <a:p>
            <a:pPr lvl="1"/>
            <a:r>
              <a:rPr lang="en-US" dirty="0" smtClean="0"/>
              <a:t>However, a small dip for a contract with high leverage could wipe out your initial margin investment. </a:t>
            </a:r>
          </a:p>
          <a:p>
            <a:pPr lvl="2"/>
            <a:endParaRPr lang="en-US" dirty="0" smtClean="0"/>
          </a:p>
          <a:p>
            <a:pPr lvl="1"/>
            <a:endParaRPr lang="en-US" dirty="0"/>
          </a:p>
        </p:txBody>
      </p:sp>
    </p:spTree>
    <p:extLst>
      <p:ext uri="{BB962C8B-B14F-4D97-AF65-F5344CB8AC3E}">
        <p14:creationId xmlns:p14="http://schemas.microsoft.com/office/powerpoint/2010/main" val="3417604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Speculating Works</a:t>
            </a:r>
          </a:p>
        </p:txBody>
      </p:sp>
      <p:sp>
        <p:nvSpPr>
          <p:cNvPr id="3" name="Content Placeholder 2"/>
          <p:cNvSpPr>
            <a:spLocks noGrp="1"/>
          </p:cNvSpPr>
          <p:nvPr>
            <p:ph idx="1"/>
          </p:nvPr>
        </p:nvSpPr>
        <p:spPr/>
        <p:txBody>
          <a:bodyPr>
            <a:normAutofit fontScale="92500" lnSpcReduction="10000"/>
          </a:bodyPr>
          <a:lstStyle/>
          <a:p>
            <a:r>
              <a:rPr lang="en-US" dirty="0" smtClean="0"/>
              <a:t>If your investments cause you to lose money and you fall below the amount you invested with your initial margin, you may be asked to add additional funds.</a:t>
            </a:r>
          </a:p>
          <a:p>
            <a:pPr lvl="1"/>
            <a:r>
              <a:rPr lang="en-US" dirty="0" smtClean="0"/>
              <a:t>The </a:t>
            </a:r>
            <a:r>
              <a:rPr lang="en-US" u="sng" dirty="0" smtClean="0"/>
              <a:t>maintenance margin</a:t>
            </a:r>
            <a:r>
              <a:rPr lang="en-US" dirty="0" smtClean="0"/>
              <a:t> is the requirement your futures broker may have as the minimum you need to have in your account in order to trade. </a:t>
            </a:r>
          </a:p>
          <a:p>
            <a:pPr lvl="1"/>
            <a:r>
              <a:rPr lang="en-US" dirty="0" smtClean="0"/>
              <a:t>If the value of your investment falls below the maintenance margin, you will be expected to add more money to your account before you can trade again. </a:t>
            </a:r>
          </a:p>
          <a:p>
            <a:pPr lvl="1"/>
            <a:r>
              <a:rPr lang="en-US" dirty="0" smtClean="0"/>
              <a:t>A request for additional money to meet the maintenance margin is called a </a:t>
            </a:r>
            <a:r>
              <a:rPr lang="en-US" u="sng" dirty="0" smtClean="0"/>
              <a:t>margin call</a:t>
            </a:r>
            <a:r>
              <a:rPr lang="en-US" dirty="0" smtClean="0"/>
              <a:t>. </a:t>
            </a:r>
            <a:endParaRPr lang="en-US" dirty="0"/>
          </a:p>
        </p:txBody>
      </p:sp>
    </p:spTree>
    <p:extLst>
      <p:ext uri="{BB962C8B-B14F-4D97-AF65-F5344CB8AC3E}">
        <p14:creationId xmlns:p14="http://schemas.microsoft.com/office/powerpoint/2010/main" val="1556989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Speculating Works</a:t>
            </a:r>
          </a:p>
        </p:txBody>
      </p:sp>
      <p:sp>
        <p:nvSpPr>
          <p:cNvPr id="3" name="Content Placeholder 2"/>
          <p:cNvSpPr>
            <a:spLocks noGrp="1"/>
          </p:cNvSpPr>
          <p:nvPr>
            <p:ph idx="1"/>
          </p:nvPr>
        </p:nvSpPr>
        <p:spPr/>
        <p:txBody>
          <a:bodyPr>
            <a:normAutofit fontScale="85000" lnSpcReduction="10000"/>
          </a:bodyPr>
          <a:lstStyle/>
          <a:p>
            <a:r>
              <a:rPr lang="en-US" dirty="0" smtClean="0"/>
              <a:t>For example, imagine you are required to invest $2000 to buy or sell a particular futures contract. </a:t>
            </a:r>
          </a:p>
          <a:p>
            <a:pPr lvl="1"/>
            <a:r>
              <a:rPr lang="en-US" dirty="0" smtClean="0"/>
              <a:t>The maintenance margin for this contract is $1500. </a:t>
            </a:r>
          </a:p>
          <a:p>
            <a:pPr lvl="1"/>
            <a:r>
              <a:rPr lang="en-US" dirty="0" smtClean="0"/>
              <a:t>If your trading account is reduced to $1400, you will receive a margin call for $600 to restore you back to the initial $2000 investment before you will be allowed to trade again.</a:t>
            </a:r>
            <a:br>
              <a:rPr lang="en-US" dirty="0" smtClean="0"/>
            </a:br>
            <a:r>
              <a:rPr lang="en-US" dirty="0" smtClean="0"/>
              <a:t> </a:t>
            </a:r>
          </a:p>
          <a:p>
            <a:r>
              <a:rPr lang="en-US" dirty="0" smtClean="0"/>
              <a:t>It is very important for a speculator to understand the brokerage firm’s </a:t>
            </a:r>
            <a:r>
              <a:rPr lang="en-US" u="sng" dirty="0" smtClean="0"/>
              <a:t>Margin Agreement</a:t>
            </a:r>
            <a:r>
              <a:rPr lang="en-US" dirty="0" smtClean="0"/>
              <a:t> before investing any money. </a:t>
            </a:r>
          </a:p>
          <a:p>
            <a:pPr lvl="1"/>
            <a:r>
              <a:rPr lang="en-US" dirty="0" smtClean="0"/>
              <a:t>If you do not meet the firm’s requirements, they can liquidate any open positions you have at the current market price, causing you to possibly lose even more money than you initially invested and for which you would still be liable. </a:t>
            </a:r>
            <a:endParaRPr lang="en-US" dirty="0"/>
          </a:p>
        </p:txBody>
      </p:sp>
    </p:spTree>
    <p:extLst>
      <p:ext uri="{BB962C8B-B14F-4D97-AF65-F5344CB8AC3E}">
        <p14:creationId xmlns:p14="http://schemas.microsoft.com/office/powerpoint/2010/main" val="2656541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Trading Strategies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Going Long</a:t>
            </a:r>
          </a:p>
          <a:p>
            <a:pPr lvl="1"/>
            <a:r>
              <a:rPr lang="en-US" u="sng" dirty="0" smtClean="0"/>
              <a:t>Going long</a:t>
            </a:r>
            <a:r>
              <a:rPr lang="en-US" dirty="0" smtClean="0"/>
              <a:t> means that you are buying now with the expectation that the price of the contract will increase.</a:t>
            </a:r>
          </a:p>
          <a:p>
            <a:pPr lvl="1"/>
            <a:r>
              <a:rPr lang="en-US" dirty="0" smtClean="0"/>
              <a:t>You intend to buy low and sell high. </a:t>
            </a:r>
          </a:p>
          <a:p>
            <a:pPr lvl="1"/>
            <a:r>
              <a:rPr lang="en-US" dirty="0" smtClean="0"/>
              <a:t>If the price rose at the time of the sale, you’d make money.</a:t>
            </a:r>
          </a:p>
          <a:p>
            <a:pPr lvl="1"/>
            <a:r>
              <a:rPr lang="en-US" dirty="0" smtClean="0"/>
              <a:t>If the price drops at the time of the sale, you’d lose money.</a:t>
            </a:r>
          </a:p>
          <a:p>
            <a:pPr lvl="1"/>
            <a:endParaRPr lang="en-US" dirty="0"/>
          </a:p>
          <a:p>
            <a:r>
              <a:rPr lang="en-US" dirty="0" smtClean="0"/>
              <a:t>For example, imagine it is January and you see that soybeans are currently quoted at $6. </a:t>
            </a:r>
          </a:p>
          <a:p>
            <a:pPr lvl="1"/>
            <a:r>
              <a:rPr lang="en-US" dirty="0" smtClean="0"/>
              <a:t>You know that demand for soybeans will increase due to poor weather overseas and you expect the price to rise. </a:t>
            </a:r>
          </a:p>
          <a:p>
            <a:pPr lvl="1"/>
            <a:r>
              <a:rPr lang="en-US" dirty="0" smtClean="0"/>
              <a:t>You deposit an initial margin of $1500 to buy one July soybean futures contract of 5000 bushels. </a:t>
            </a:r>
            <a:endParaRPr lang="en-US" dirty="0"/>
          </a:p>
        </p:txBody>
      </p:sp>
      <p:sp>
        <p:nvSpPr>
          <p:cNvPr id="4" name="Rectangle 3"/>
          <p:cNvSpPr/>
          <p:nvPr/>
        </p:nvSpPr>
        <p:spPr>
          <a:xfrm>
            <a:off x="3090327" y="6309081"/>
            <a:ext cx="2941831" cy="230832"/>
          </a:xfrm>
          <a:prstGeom prst="rect">
            <a:avLst/>
          </a:prstGeom>
        </p:spPr>
        <p:txBody>
          <a:bodyPr wrap="none">
            <a:spAutoFit/>
          </a:bodyPr>
          <a:lstStyle/>
          <a:p>
            <a:r>
              <a:rPr lang="en-US" sz="900" dirty="0" smtClean="0"/>
              <a:t>Example from: http</a:t>
            </a:r>
            <a:r>
              <a:rPr lang="en-US" sz="900" dirty="0"/>
              <a:t>://www.orionfutures.com/fut101.htm</a:t>
            </a:r>
          </a:p>
        </p:txBody>
      </p:sp>
    </p:spTree>
    <p:extLst>
      <p:ext uri="{BB962C8B-B14F-4D97-AF65-F5344CB8AC3E}">
        <p14:creationId xmlns:p14="http://schemas.microsoft.com/office/powerpoint/2010/main" val="1888987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Long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Now it’s April, and our July soybeans futures contract has risen to $6.40. </a:t>
            </a:r>
          </a:p>
          <a:p>
            <a:pPr lvl="1"/>
            <a:r>
              <a:rPr lang="en-US" dirty="0" smtClean="0"/>
              <a:t>You decide this is good enough and sell you contract. </a:t>
            </a:r>
            <a:endParaRPr lang="en-US" dirty="0"/>
          </a:p>
          <a:p>
            <a:pPr lvl="1"/>
            <a:r>
              <a:rPr lang="en-US" dirty="0" smtClean="0"/>
              <a:t>Since your contract was originally for 5000 bushels, and the price increased by 40 cents, you just made 5000 x 0.40 = $2000 (not including the transaction costs). </a:t>
            </a:r>
            <a:br>
              <a:rPr lang="en-US" dirty="0" smtClean="0"/>
            </a:br>
            <a:endParaRPr lang="en-US" dirty="0" smtClean="0"/>
          </a:p>
          <a:p>
            <a:r>
              <a:rPr lang="en-US" dirty="0" smtClean="0"/>
              <a:t>The money you made came from someone who made the opposite decision.</a:t>
            </a:r>
          </a:p>
          <a:p>
            <a:pPr lvl="1"/>
            <a:r>
              <a:rPr lang="en-US" dirty="0" smtClean="0"/>
              <a:t>Someone else expected the price of soybeans to </a:t>
            </a:r>
            <a:r>
              <a:rPr lang="en-US" i="1" dirty="0" smtClean="0"/>
              <a:t>rise</a:t>
            </a:r>
            <a:r>
              <a:rPr lang="en-US" dirty="0" smtClean="0"/>
              <a:t>, and sold that contract with the intent to buy it back later (“going short”). </a:t>
            </a:r>
          </a:p>
          <a:p>
            <a:pPr lvl="1"/>
            <a:r>
              <a:rPr lang="en-US" dirty="0" smtClean="0"/>
              <a:t>However, once they saw that they weren’t going to make money and they could continue to lose money, they bought back the contract. </a:t>
            </a:r>
          </a:p>
          <a:p>
            <a:pPr lvl="1"/>
            <a:r>
              <a:rPr lang="en-US" dirty="0" smtClean="0"/>
              <a:t>For someone to gain, someone has to lose. </a:t>
            </a:r>
            <a:endParaRPr lang="en-US" dirty="0"/>
          </a:p>
        </p:txBody>
      </p:sp>
      <p:sp>
        <p:nvSpPr>
          <p:cNvPr id="4" name="Rectangle 3"/>
          <p:cNvSpPr/>
          <p:nvPr/>
        </p:nvSpPr>
        <p:spPr>
          <a:xfrm>
            <a:off x="3090327" y="6309081"/>
            <a:ext cx="2941831" cy="230832"/>
          </a:xfrm>
          <a:prstGeom prst="rect">
            <a:avLst/>
          </a:prstGeom>
        </p:spPr>
        <p:txBody>
          <a:bodyPr wrap="none">
            <a:spAutoFit/>
          </a:bodyPr>
          <a:lstStyle/>
          <a:p>
            <a:r>
              <a:rPr lang="en-US" sz="900" dirty="0" smtClean="0"/>
              <a:t>Example from: http</a:t>
            </a:r>
            <a:r>
              <a:rPr lang="en-US" sz="900" dirty="0"/>
              <a:t>://www.orionfutures.com/fut101.htm</a:t>
            </a:r>
          </a:p>
        </p:txBody>
      </p:sp>
    </p:spTree>
    <p:extLst>
      <p:ext uri="{BB962C8B-B14F-4D97-AF65-F5344CB8AC3E}">
        <p14:creationId xmlns:p14="http://schemas.microsoft.com/office/powerpoint/2010/main" val="2207229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Long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Imagine you also decided to purchase a July corn futures contract at $6 per bushel for 5000 bushels. </a:t>
            </a:r>
          </a:p>
          <a:p>
            <a:pPr lvl="1"/>
            <a:r>
              <a:rPr lang="en-US" dirty="0" smtClean="0"/>
              <a:t>By April, the price of the contract has dropped to $5.60 and you’re nervous.</a:t>
            </a:r>
          </a:p>
          <a:p>
            <a:pPr lvl="1"/>
            <a:r>
              <a:rPr lang="en-US" dirty="0" smtClean="0"/>
              <a:t>Rather than risk losing more, you sell the contract. </a:t>
            </a:r>
          </a:p>
          <a:p>
            <a:pPr lvl="1"/>
            <a:r>
              <a:rPr lang="en-US" dirty="0" smtClean="0"/>
              <a:t>Because you lost $0.40 per bushel, you now lose $2000 plus your transaction costs</a:t>
            </a:r>
            <a:r>
              <a:rPr lang="en-US" smtClean="0"/>
              <a:t>. </a:t>
            </a:r>
            <a:br>
              <a:rPr lang="en-US" smtClean="0"/>
            </a:br>
            <a:endParaRPr lang="en-US" dirty="0" smtClean="0"/>
          </a:p>
          <a:p>
            <a:r>
              <a:rPr lang="en-US" dirty="0" smtClean="0"/>
              <a:t>You also dropped below your maintenance margin. </a:t>
            </a:r>
          </a:p>
          <a:p>
            <a:pPr lvl="1"/>
            <a:r>
              <a:rPr lang="en-US" dirty="0" smtClean="0"/>
              <a:t>Your broker would then call, asking for more money </a:t>
            </a:r>
            <a:r>
              <a:rPr lang="en-US" i="1" dirty="0" smtClean="0"/>
              <a:t>on top </a:t>
            </a:r>
            <a:r>
              <a:rPr lang="en-US" dirty="0" smtClean="0"/>
              <a:t>of the initial $2000 you lost to return your investment to its maintenance margin.</a:t>
            </a:r>
            <a:endParaRPr lang="en-US" dirty="0"/>
          </a:p>
        </p:txBody>
      </p:sp>
      <p:sp>
        <p:nvSpPr>
          <p:cNvPr id="4" name="Rectangle 3"/>
          <p:cNvSpPr/>
          <p:nvPr/>
        </p:nvSpPr>
        <p:spPr>
          <a:xfrm>
            <a:off x="3090327" y="6309081"/>
            <a:ext cx="2941831" cy="230832"/>
          </a:xfrm>
          <a:prstGeom prst="rect">
            <a:avLst/>
          </a:prstGeom>
        </p:spPr>
        <p:txBody>
          <a:bodyPr wrap="none">
            <a:spAutoFit/>
          </a:bodyPr>
          <a:lstStyle/>
          <a:p>
            <a:r>
              <a:rPr lang="en-US" sz="900" dirty="0" smtClean="0"/>
              <a:t>Example from: http</a:t>
            </a:r>
            <a:r>
              <a:rPr lang="en-US" sz="900" dirty="0"/>
              <a:t>://www.orionfutures.com/fut101.htm</a:t>
            </a:r>
          </a:p>
        </p:txBody>
      </p:sp>
    </p:spTree>
    <p:extLst>
      <p:ext uri="{BB962C8B-B14F-4D97-AF65-F5344CB8AC3E}">
        <p14:creationId xmlns:p14="http://schemas.microsoft.com/office/powerpoint/2010/main" val="1078503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Short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you expected the price of a commodity to drop, you would NOT want to buy now and sell later. </a:t>
            </a:r>
          </a:p>
          <a:p>
            <a:pPr lvl="1"/>
            <a:r>
              <a:rPr lang="en-US" dirty="0" smtClean="0"/>
              <a:t>You always want to buy low and sell high, even if it means you have to sell high </a:t>
            </a:r>
            <a:r>
              <a:rPr lang="en-US" i="1" dirty="0" smtClean="0"/>
              <a:t>and then</a:t>
            </a:r>
            <a:r>
              <a:rPr lang="en-US" dirty="0" smtClean="0"/>
              <a:t> buy low. </a:t>
            </a:r>
            <a:br>
              <a:rPr lang="en-US" dirty="0" smtClean="0"/>
            </a:br>
            <a:endParaRPr lang="en-US" dirty="0" smtClean="0"/>
          </a:p>
          <a:p>
            <a:r>
              <a:rPr lang="en-US" u="sng" dirty="0" smtClean="0"/>
              <a:t>Going short</a:t>
            </a:r>
            <a:r>
              <a:rPr lang="en-US" dirty="0" smtClean="0"/>
              <a:t> means to sell a commodity first with the intent to buy it back again when it is lower in value. </a:t>
            </a:r>
          </a:p>
          <a:p>
            <a:pPr lvl="1"/>
            <a:r>
              <a:rPr lang="en-US" dirty="0" smtClean="0"/>
              <a:t>For example, imagine that you have reason to believe that the price of cattle will drop in the coming months. </a:t>
            </a:r>
          </a:p>
          <a:p>
            <a:pPr lvl="1"/>
            <a:r>
              <a:rPr lang="en-US" dirty="0" smtClean="0"/>
              <a:t>If this were to happen, you would want to go short for shares of beef. </a:t>
            </a:r>
          </a:p>
          <a:p>
            <a:pPr lvl="1"/>
            <a:endParaRPr lang="en-US" dirty="0"/>
          </a:p>
        </p:txBody>
      </p:sp>
    </p:spTree>
    <p:extLst>
      <p:ext uri="{BB962C8B-B14F-4D97-AF65-F5344CB8AC3E}">
        <p14:creationId xmlns:p14="http://schemas.microsoft.com/office/powerpoint/2010/main" val="1411292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Short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To continue our example, you deposit an initial amount of $2000 in January and sell one contract of April Beef for $0.65 per pound for a total of 40,000 pounds of beef. </a:t>
            </a:r>
          </a:p>
          <a:p>
            <a:pPr lvl="1"/>
            <a:r>
              <a:rPr lang="en-US" dirty="0" smtClean="0"/>
              <a:t>If each contract of beef is for 40,000 lbs., that means that a 1 cent change in the price of beef would result in a gain or loss of $400. </a:t>
            </a:r>
          </a:p>
          <a:p>
            <a:pPr lvl="1"/>
            <a:endParaRPr lang="en-US" dirty="0" smtClean="0"/>
          </a:p>
          <a:p>
            <a:r>
              <a:rPr lang="en-US" dirty="0" smtClean="0"/>
              <a:t>Assume that by March the price has dropped from $0.65 to $0.60 per pound. </a:t>
            </a:r>
          </a:p>
          <a:p>
            <a:pPr lvl="1"/>
            <a:r>
              <a:rPr lang="en-US" dirty="0" smtClean="0"/>
              <a:t>This means that the contract you sold can be bought back for 5 cents less per pound. </a:t>
            </a:r>
          </a:p>
          <a:p>
            <a:pPr lvl="1"/>
            <a:r>
              <a:rPr lang="en-US" dirty="0" smtClean="0"/>
              <a:t>This equates to a $2000 gain (not including transaction costs). </a:t>
            </a:r>
            <a:endParaRPr lang="en-US" dirty="0"/>
          </a:p>
        </p:txBody>
      </p:sp>
      <p:sp>
        <p:nvSpPr>
          <p:cNvPr id="4" name="Rectangle 3"/>
          <p:cNvSpPr/>
          <p:nvPr/>
        </p:nvSpPr>
        <p:spPr>
          <a:xfrm>
            <a:off x="3090327" y="6309081"/>
            <a:ext cx="2941831" cy="230832"/>
          </a:xfrm>
          <a:prstGeom prst="rect">
            <a:avLst/>
          </a:prstGeom>
        </p:spPr>
        <p:txBody>
          <a:bodyPr wrap="none">
            <a:spAutoFit/>
          </a:bodyPr>
          <a:lstStyle/>
          <a:p>
            <a:r>
              <a:rPr lang="en-US" sz="900" dirty="0" smtClean="0"/>
              <a:t>Example from: http</a:t>
            </a:r>
            <a:r>
              <a:rPr lang="en-US" sz="900" dirty="0"/>
              <a:t>://www.orionfutures.com/fut101.htm</a:t>
            </a:r>
          </a:p>
        </p:txBody>
      </p:sp>
    </p:spTree>
    <p:extLst>
      <p:ext uri="{BB962C8B-B14F-4D97-AF65-F5344CB8AC3E}">
        <p14:creationId xmlns:p14="http://schemas.microsoft.com/office/powerpoint/2010/main" val="403538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Short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However, if you were wrong, and the price rises, then you would lose money.</a:t>
            </a:r>
          </a:p>
          <a:p>
            <a:pPr lvl="1"/>
            <a:r>
              <a:rPr lang="en-US" dirty="0" smtClean="0"/>
              <a:t>This is because you would be buying the contract at a higher price than you sold it for.</a:t>
            </a:r>
          </a:p>
          <a:p>
            <a:pPr lvl="2"/>
            <a:r>
              <a:rPr lang="en-US" dirty="0" smtClean="0"/>
              <a:t>Always buy low and sell high.</a:t>
            </a:r>
            <a:br>
              <a:rPr lang="en-US" dirty="0" smtClean="0"/>
            </a:br>
            <a:endParaRPr lang="en-US" dirty="0" smtClean="0"/>
          </a:p>
          <a:p>
            <a:r>
              <a:rPr lang="en-US" dirty="0" smtClean="0"/>
              <a:t>For example, if the price of beef </a:t>
            </a:r>
            <a:r>
              <a:rPr lang="en-US" i="1" dirty="0" smtClean="0"/>
              <a:t>increases</a:t>
            </a:r>
            <a:r>
              <a:rPr lang="en-US" dirty="0" smtClean="0"/>
              <a:t> by 70 cents per pound by March on you April contract, you would </a:t>
            </a:r>
            <a:r>
              <a:rPr lang="en-US" i="1" dirty="0" smtClean="0"/>
              <a:t>lose</a:t>
            </a:r>
            <a:r>
              <a:rPr lang="en-US" dirty="0" smtClean="0"/>
              <a:t> 5 cents per pound. </a:t>
            </a:r>
          </a:p>
          <a:p>
            <a:pPr lvl="1"/>
            <a:r>
              <a:rPr lang="en-US" dirty="0" smtClean="0"/>
              <a:t>This would mean that for a 40,000 contract, you would lose $2000.</a:t>
            </a:r>
          </a:p>
          <a:p>
            <a:pPr lvl="1"/>
            <a:r>
              <a:rPr lang="en-US" dirty="0" smtClean="0"/>
              <a:t>This would wipe out your original investment (the initial margin) and require a maintenance margin to return your account to its original balance (in order to allow you to trade again). </a:t>
            </a:r>
          </a:p>
        </p:txBody>
      </p:sp>
      <p:sp>
        <p:nvSpPr>
          <p:cNvPr id="4" name="Rectangle 3"/>
          <p:cNvSpPr/>
          <p:nvPr/>
        </p:nvSpPr>
        <p:spPr>
          <a:xfrm>
            <a:off x="3090327" y="6309081"/>
            <a:ext cx="2941831" cy="230832"/>
          </a:xfrm>
          <a:prstGeom prst="rect">
            <a:avLst/>
          </a:prstGeom>
        </p:spPr>
        <p:txBody>
          <a:bodyPr wrap="none">
            <a:spAutoFit/>
          </a:bodyPr>
          <a:lstStyle/>
          <a:p>
            <a:r>
              <a:rPr lang="en-US" sz="900" dirty="0" smtClean="0"/>
              <a:t>Example from: http</a:t>
            </a:r>
            <a:r>
              <a:rPr lang="en-US" sz="900" dirty="0"/>
              <a:t>://www.orionfutures.com/fut101.htm</a:t>
            </a:r>
          </a:p>
        </p:txBody>
      </p:sp>
    </p:spTree>
    <p:extLst>
      <p:ext uri="{BB962C8B-B14F-4D97-AF65-F5344CB8AC3E}">
        <p14:creationId xmlns:p14="http://schemas.microsoft.com/office/powerpoint/2010/main" val="3765354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Participating as a Speculator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You have many options for participating in the futures market. </a:t>
            </a:r>
          </a:p>
          <a:p>
            <a:pPr lvl="1"/>
            <a:r>
              <a:rPr lang="en-US" dirty="0" smtClean="0"/>
              <a:t>If you are a </a:t>
            </a:r>
            <a:r>
              <a:rPr lang="en-US" b="1" dirty="0" smtClean="0"/>
              <a:t>hedger</a:t>
            </a:r>
            <a:r>
              <a:rPr lang="en-US" dirty="0" smtClean="0"/>
              <a:t>, you are using the market to guarantee a certain price in the near future. </a:t>
            </a:r>
          </a:p>
          <a:p>
            <a:pPr lvl="2"/>
            <a:r>
              <a:rPr lang="en-US" dirty="0" smtClean="0"/>
              <a:t>You could be a producer who is trying to ensure you can sell your product for a guaranteed price. </a:t>
            </a:r>
          </a:p>
          <a:p>
            <a:pPr lvl="2"/>
            <a:r>
              <a:rPr lang="en-US" dirty="0" smtClean="0"/>
              <a:t>You could also be a purchases trying to find a commodity for a low price. </a:t>
            </a:r>
          </a:p>
          <a:p>
            <a:pPr lvl="1"/>
            <a:r>
              <a:rPr lang="en-US" dirty="0" smtClean="0"/>
              <a:t>If you are participating as a </a:t>
            </a:r>
            <a:r>
              <a:rPr lang="en-US" b="1" dirty="0" smtClean="0"/>
              <a:t>speculator</a:t>
            </a:r>
            <a:r>
              <a:rPr lang="en-US" dirty="0" smtClean="0"/>
              <a:t>, you are trading contracts (not commodities) and using the risk of this to try to make money. </a:t>
            </a:r>
          </a:p>
          <a:p>
            <a:pPr lvl="2"/>
            <a:r>
              <a:rPr lang="en-US" dirty="0" smtClean="0"/>
              <a:t>As a speculator, you could trade your own account, have someone else manage your account, use a trading advisor, or joining commodities pool. </a:t>
            </a:r>
            <a:endParaRPr lang="en-US" dirty="0"/>
          </a:p>
        </p:txBody>
      </p:sp>
    </p:spTree>
    <p:extLst>
      <p:ext uri="{BB962C8B-B14F-4D97-AF65-F5344CB8AC3E}">
        <p14:creationId xmlns:p14="http://schemas.microsoft.com/office/powerpoint/2010/main" val="1170024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Futures Market</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The Futures Market is sort of like a cell phone contract. </a:t>
            </a:r>
          </a:p>
          <a:p>
            <a:pPr lvl="1"/>
            <a:r>
              <a:rPr lang="en-US" dirty="0"/>
              <a:t>When you enter into a cell phone contract, you are agreeing to pay so much for a year in order to receive a certain number of services (cell phone minutes, texting, data plan, etc.). </a:t>
            </a:r>
            <a:r>
              <a:rPr lang="en-US" dirty="0" smtClean="0"/>
              <a:t/>
            </a:r>
            <a:br>
              <a:rPr lang="en-US" dirty="0" smtClean="0"/>
            </a:br>
            <a:endParaRPr lang="en-US" dirty="0"/>
          </a:p>
          <a:p>
            <a:r>
              <a:rPr lang="en-US" dirty="0"/>
              <a:t>When you enter into a cell phone contract, you are ensuring that your prices stay the same for the length of your </a:t>
            </a:r>
            <a:r>
              <a:rPr lang="en-US" dirty="0" smtClean="0"/>
              <a:t>contract.</a:t>
            </a:r>
          </a:p>
          <a:p>
            <a:pPr lvl="1"/>
            <a:r>
              <a:rPr lang="en-US" dirty="0"/>
              <a:t>E</a:t>
            </a:r>
            <a:r>
              <a:rPr lang="en-US" dirty="0" smtClean="0"/>
              <a:t>ven </a:t>
            </a:r>
            <a:r>
              <a:rPr lang="en-US" dirty="0"/>
              <a:t>if the price of other cell phone data plans rise, you would still pay the same price you agreed to when you signed the contract.</a:t>
            </a:r>
          </a:p>
          <a:p>
            <a:pPr lvl="1"/>
            <a:r>
              <a:rPr lang="en-US" dirty="0"/>
              <a:t>The same is unfortunately true if the price for another company drops – you will still pay the comparatively higher price until your contract ends. </a:t>
            </a:r>
          </a:p>
          <a:p>
            <a:endParaRPr lang="en-US" dirty="0"/>
          </a:p>
        </p:txBody>
      </p:sp>
    </p:spTree>
    <p:extLst>
      <p:ext uri="{BB962C8B-B14F-4D97-AF65-F5344CB8AC3E}">
        <p14:creationId xmlns:p14="http://schemas.microsoft.com/office/powerpoint/2010/main" val="12873542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Speculating Options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Trade your own account: this means that you will be opening your own individual trading account. </a:t>
            </a:r>
          </a:p>
          <a:p>
            <a:pPr lvl="1"/>
            <a:r>
              <a:rPr lang="en-US" dirty="0" smtClean="0"/>
              <a:t>Most major brokerage firms will have services that allow for this. </a:t>
            </a:r>
          </a:p>
          <a:p>
            <a:pPr lvl="1"/>
            <a:r>
              <a:rPr lang="en-US" dirty="0"/>
              <a:t>All brokerage firms conducting futures business with the public must be registered with the Commodity Futures Trading Commission (</a:t>
            </a:r>
            <a:r>
              <a:rPr lang="en-US" dirty="0" smtClean="0"/>
              <a:t>CFTC).</a:t>
            </a:r>
            <a:br>
              <a:rPr lang="en-US" dirty="0" smtClean="0"/>
            </a:br>
            <a:endParaRPr lang="en-US" dirty="0" smtClean="0"/>
          </a:p>
          <a:p>
            <a:r>
              <a:rPr lang="en-US" dirty="0" smtClean="0"/>
              <a:t>Have someone manage your account: this means that you have your own individual account, but an account manager has the legal right to make decisions about when to trade and what to trade. </a:t>
            </a:r>
          </a:p>
          <a:p>
            <a:pPr lvl="1"/>
            <a:r>
              <a:rPr lang="en-US" dirty="0" smtClean="0"/>
              <a:t>You are still responsible for any losses, and you receive any gains, but you are in effect paying another person t make all your decisions for you. </a:t>
            </a:r>
          </a:p>
          <a:p>
            <a:pPr lvl="1"/>
            <a:r>
              <a:rPr lang="en-US" dirty="0" smtClean="0"/>
              <a:t>Usually the amount of money needed to open an account is greater under this method of speculating. Fees will also be higher because you are paying someone to make informed decisions for you. </a:t>
            </a:r>
            <a:endParaRPr lang="en-US" dirty="0"/>
          </a:p>
        </p:txBody>
      </p:sp>
    </p:spTree>
    <p:extLst>
      <p:ext uri="{BB962C8B-B14F-4D97-AF65-F5344CB8AC3E}">
        <p14:creationId xmlns:p14="http://schemas.microsoft.com/office/powerpoint/2010/main" val="4114169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Speculating Options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Use a Commodity Trading Advisor: this involves an individual that provides advice on commodity trading including specific suggestions such as when to establish or long or short position on a specific commodity.</a:t>
            </a:r>
          </a:p>
          <a:p>
            <a:pPr lvl="1"/>
            <a:r>
              <a:rPr lang="en-US" dirty="0" smtClean="0"/>
              <a:t>You still have to open your own individual account, but you are using a paid advisor to guide your decision making (rather than either making the decisions alone or giving someone else the power to make those decisions for you). </a:t>
            </a:r>
            <a:br>
              <a:rPr lang="en-US" dirty="0" smtClean="0"/>
            </a:br>
            <a:endParaRPr lang="en-US" dirty="0" smtClean="0"/>
          </a:p>
          <a:p>
            <a:r>
              <a:rPr lang="en-US" dirty="0" smtClean="0"/>
              <a:t>Commodity Pools: this is an option that is similar to a mutual stock fund.</a:t>
            </a:r>
          </a:p>
          <a:p>
            <a:pPr lvl="1"/>
            <a:r>
              <a:rPr lang="en-US" dirty="0" smtClean="0"/>
              <a:t>In this case, you pay into a pool where your money is combined with that of all other pool participants. </a:t>
            </a:r>
          </a:p>
          <a:p>
            <a:pPr lvl="1"/>
            <a:r>
              <a:rPr lang="en-US" dirty="0" smtClean="0"/>
              <a:t>Your combined money is traded as one single account and you share the profits or losses. </a:t>
            </a:r>
          </a:p>
          <a:p>
            <a:pPr lvl="1"/>
            <a:r>
              <a:rPr lang="en-US" dirty="0" smtClean="0"/>
              <a:t>The pool is run by a Commodity Pool Operator; this could be an individual who works for a brokerage firm or is operated independently. </a:t>
            </a:r>
          </a:p>
          <a:p>
            <a:pPr lvl="1"/>
            <a:r>
              <a:rPr lang="en-US" dirty="0" smtClean="0"/>
              <a:t>The risks are the same as individual trading but your risk of loss is generally limited to your investment in the pool – this is because the pool is limited partnership preventing you from being subject to a margin call. </a:t>
            </a:r>
            <a:endParaRPr lang="en-US" dirty="0"/>
          </a:p>
        </p:txBody>
      </p:sp>
    </p:spTree>
    <p:extLst>
      <p:ext uri="{BB962C8B-B14F-4D97-AF65-F5344CB8AC3E}">
        <p14:creationId xmlns:p14="http://schemas.microsoft.com/office/powerpoint/2010/main" val="2479295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an Account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If you wish to establish an account with a brokerage firm, they will need your name, address, and phone as well as your income, net worth, previous investment records, and other possible information related to the risk involved with accepting you as a client. </a:t>
            </a:r>
          </a:p>
          <a:p>
            <a:pPr lvl="1"/>
            <a:r>
              <a:rPr lang="en-US" dirty="0" smtClean="0"/>
              <a:t>It is up to the firm to determine if you are a potential risk to their business before they make a decision to take you on. </a:t>
            </a:r>
          </a:p>
          <a:p>
            <a:pPr lvl="1"/>
            <a:r>
              <a:rPr lang="en-US" dirty="0" smtClean="0"/>
              <a:t>The firm will also have to provide you with risk disclosure information as well as their federal certification to make trades in the futures market.</a:t>
            </a:r>
            <a:br>
              <a:rPr lang="en-US" dirty="0" smtClean="0"/>
            </a:br>
            <a:r>
              <a:rPr lang="en-US" dirty="0" smtClean="0"/>
              <a:t> </a:t>
            </a:r>
          </a:p>
          <a:p>
            <a:r>
              <a:rPr lang="en-US" dirty="0" smtClean="0"/>
              <a:t>Opening a futures account is a serious decision – just as serious as any financial investment such as a loan or insurance policy. </a:t>
            </a:r>
          </a:p>
          <a:p>
            <a:pPr lvl="1"/>
            <a:r>
              <a:rPr lang="en-US" dirty="0" smtClean="0"/>
              <a:t>Not all firms offer identical services or identical charges for their services. </a:t>
            </a:r>
          </a:p>
          <a:p>
            <a:pPr lvl="1"/>
            <a:r>
              <a:rPr lang="en-US" dirty="0" smtClean="0"/>
              <a:t>Not all clients have the same needs. </a:t>
            </a:r>
          </a:p>
          <a:p>
            <a:pPr lvl="1"/>
            <a:r>
              <a:rPr lang="en-US" dirty="0" smtClean="0"/>
              <a:t>If is important to determine the brokerage firm’s ability to meet your needs at a reasonable price before signing any paperwork. </a:t>
            </a:r>
          </a:p>
        </p:txBody>
      </p:sp>
    </p:spTree>
    <p:extLst>
      <p:ext uri="{BB962C8B-B14F-4D97-AF65-F5344CB8AC3E}">
        <p14:creationId xmlns:p14="http://schemas.microsoft.com/office/powerpoint/2010/main" val="3303357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Futures vs. Cell Phones</a:t>
            </a:r>
            <a:endParaRPr lang="en-US" dirty="0"/>
          </a:p>
        </p:txBody>
      </p:sp>
      <p:sp>
        <p:nvSpPr>
          <p:cNvPr id="3" name="Content Placeholder 2"/>
          <p:cNvSpPr>
            <a:spLocks noGrp="1"/>
          </p:cNvSpPr>
          <p:nvPr>
            <p:ph idx="1"/>
          </p:nvPr>
        </p:nvSpPr>
        <p:spPr/>
        <p:txBody>
          <a:bodyPr>
            <a:normAutofit/>
          </a:bodyPr>
          <a:lstStyle/>
          <a:p>
            <a:pPr lvl="0"/>
            <a:r>
              <a:rPr lang="en-US" dirty="0"/>
              <a:t>The Futures Market is like a cell phone contract. </a:t>
            </a:r>
          </a:p>
          <a:p>
            <a:pPr lvl="1"/>
            <a:r>
              <a:rPr lang="en-US" dirty="0"/>
              <a:t>Instead of the cell phone company, you have a farmer trying to sell a crop. </a:t>
            </a:r>
          </a:p>
          <a:p>
            <a:pPr lvl="1"/>
            <a:r>
              <a:rPr lang="en-US" dirty="0"/>
              <a:t>Instead of a regular person trying to get cell phone service, the person paying in </a:t>
            </a:r>
            <a:r>
              <a:rPr lang="en-US" dirty="0" smtClean="0"/>
              <a:t/>
            </a:r>
            <a:br>
              <a:rPr lang="en-US" dirty="0" smtClean="0"/>
            </a:br>
            <a:r>
              <a:rPr lang="en-US" dirty="0" smtClean="0"/>
              <a:t>the </a:t>
            </a:r>
            <a:r>
              <a:rPr lang="en-US" dirty="0"/>
              <a:t>contract might be a </a:t>
            </a:r>
            <a:r>
              <a:rPr lang="en-US" dirty="0" smtClean="0"/>
              <a:t>large </a:t>
            </a:r>
            <a:br>
              <a:rPr lang="en-US" dirty="0" smtClean="0"/>
            </a:br>
            <a:r>
              <a:rPr lang="en-US" dirty="0" smtClean="0"/>
              <a:t>national bakery.</a:t>
            </a:r>
            <a:endParaRPr lang="en-US" dirty="0"/>
          </a:p>
          <a:p>
            <a:pPr lvl="1"/>
            <a:r>
              <a:rPr lang="en-US" dirty="0"/>
              <a:t>Instead of cell-phone minutes, </a:t>
            </a:r>
            <a:r>
              <a:rPr lang="en-US" dirty="0" smtClean="0"/>
              <a:t/>
            </a:r>
            <a:br>
              <a:rPr lang="en-US" dirty="0" smtClean="0"/>
            </a:br>
            <a:r>
              <a:rPr lang="en-US" dirty="0" smtClean="0"/>
              <a:t>it </a:t>
            </a:r>
            <a:r>
              <a:rPr lang="en-US" dirty="0"/>
              <a:t>might be wheat.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3921163"/>
            <a:ext cx="2438400" cy="2444548"/>
          </a:xfrm>
          <a:prstGeom prst="rect">
            <a:avLst/>
          </a:prstGeom>
        </p:spPr>
      </p:pic>
    </p:spTree>
    <p:extLst>
      <p:ext uri="{BB962C8B-B14F-4D97-AF65-F5344CB8AC3E}">
        <p14:creationId xmlns:p14="http://schemas.microsoft.com/office/powerpoint/2010/main" val="2392556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Futures Market E.g.</a:t>
            </a:r>
            <a:endParaRPr lang="en-US" dirty="0"/>
          </a:p>
        </p:txBody>
      </p:sp>
      <p:sp>
        <p:nvSpPr>
          <p:cNvPr id="3" name="Content Placeholder 2"/>
          <p:cNvSpPr>
            <a:spLocks noGrp="1"/>
          </p:cNvSpPr>
          <p:nvPr>
            <p:ph idx="1"/>
          </p:nvPr>
        </p:nvSpPr>
        <p:spPr/>
        <p:txBody>
          <a:bodyPr>
            <a:normAutofit fontScale="85000" lnSpcReduction="20000"/>
          </a:bodyPr>
          <a:lstStyle/>
          <a:p>
            <a:pPr marL="0" indent="-365760"/>
            <a:r>
              <a:rPr lang="en-US" dirty="0" smtClean="0"/>
              <a:t>Imagine that a farmer and a bakery </a:t>
            </a:r>
            <a:r>
              <a:rPr lang="en-US" dirty="0"/>
              <a:t>enter into a futures contract requiring the farmer to deliver 10,000 bushels of grain in July at a price of $5 per bushel. </a:t>
            </a:r>
          </a:p>
          <a:p>
            <a:pPr marL="365760" lvl="1" indent="-365760"/>
            <a:r>
              <a:rPr lang="en-US" dirty="0" smtClean="0"/>
              <a:t>By </a:t>
            </a:r>
            <a:r>
              <a:rPr lang="en-US" dirty="0"/>
              <a:t>having this futures contract, the farmer and the </a:t>
            </a:r>
            <a:r>
              <a:rPr lang="en-US" dirty="0" smtClean="0"/>
              <a:t>bakery ensure </a:t>
            </a:r>
            <a:r>
              <a:rPr lang="en-US" dirty="0"/>
              <a:t>that they each have a price they can use for financial </a:t>
            </a:r>
            <a:r>
              <a:rPr lang="en-US" dirty="0" smtClean="0"/>
              <a:t>planning.</a:t>
            </a:r>
          </a:p>
          <a:p>
            <a:pPr marL="365760" lvl="1" indent="-365760"/>
            <a:r>
              <a:rPr lang="en-US" dirty="0" smtClean="0"/>
              <a:t>They can both ensure that </a:t>
            </a:r>
            <a:r>
              <a:rPr lang="en-US" dirty="0"/>
              <a:t>this price meets the equilibrium point between the need from the farmer for adequate pay and the need of the baker for affordable flour. </a:t>
            </a:r>
            <a:endParaRPr lang="en-US" dirty="0" smtClean="0"/>
          </a:p>
          <a:p>
            <a:pPr marL="365760" lvl="1" indent="-365760"/>
            <a:r>
              <a:rPr lang="en-US" dirty="0" smtClean="0"/>
              <a:t>Rather than the farmer not knowing </a:t>
            </a:r>
            <a:br>
              <a:rPr lang="en-US" dirty="0" smtClean="0"/>
            </a:br>
            <a:r>
              <a:rPr lang="en-US" dirty="0" smtClean="0"/>
              <a:t>what he’ll make in July for his crop </a:t>
            </a:r>
            <a:br>
              <a:rPr lang="en-US" dirty="0" smtClean="0"/>
            </a:br>
            <a:r>
              <a:rPr lang="en-US" dirty="0" smtClean="0"/>
              <a:t>and the baker not knowing what the </a:t>
            </a:r>
            <a:br>
              <a:rPr lang="en-US" dirty="0" smtClean="0"/>
            </a:br>
            <a:r>
              <a:rPr lang="en-US" dirty="0" smtClean="0"/>
              <a:t>cost of his wheat will be, both can plan </a:t>
            </a:r>
            <a:br>
              <a:rPr lang="en-US" dirty="0" smtClean="0"/>
            </a:br>
            <a:r>
              <a:rPr lang="en-US" dirty="0" smtClean="0"/>
              <a:t>for their sale months before the wheat </a:t>
            </a:r>
            <a:br>
              <a:rPr lang="en-US" dirty="0" smtClean="0"/>
            </a:br>
            <a:r>
              <a:rPr lang="en-US" dirty="0" smtClean="0"/>
              <a:t>even ready to harvest. </a:t>
            </a:r>
          </a:p>
          <a:p>
            <a:pPr marL="0" indent="-365760"/>
            <a:endParaRPr lang="en-US" dirty="0"/>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7584"/>
          <a:stretch/>
        </p:blipFill>
        <p:spPr>
          <a:xfrm>
            <a:off x="5562600" y="4267200"/>
            <a:ext cx="2785504" cy="1981200"/>
          </a:xfrm>
          <a:prstGeom prst="rect">
            <a:avLst/>
          </a:prstGeom>
        </p:spPr>
      </p:pic>
    </p:spTree>
    <p:extLst>
      <p:ext uri="{BB962C8B-B14F-4D97-AF65-F5344CB8AC3E}">
        <p14:creationId xmlns:p14="http://schemas.microsoft.com/office/powerpoint/2010/main" val="3496983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Futures</a:t>
            </a:r>
            <a:endParaRPr lang="en-US" dirty="0"/>
          </a:p>
        </p:txBody>
      </p:sp>
      <p:sp>
        <p:nvSpPr>
          <p:cNvPr id="3" name="Content Placeholder 2"/>
          <p:cNvSpPr>
            <a:spLocks noGrp="1"/>
          </p:cNvSpPr>
          <p:nvPr>
            <p:ph idx="1"/>
          </p:nvPr>
        </p:nvSpPr>
        <p:spPr>
          <a:xfrm>
            <a:off x="892885" y="1670126"/>
            <a:ext cx="5126915" cy="4502074"/>
          </a:xfrm>
        </p:spPr>
        <p:txBody>
          <a:bodyPr>
            <a:normAutofit fontScale="92500" lnSpcReduction="20000"/>
          </a:bodyPr>
          <a:lstStyle/>
          <a:p>
            <a:r>
              <a:rPr lang="en-US" dirty="0" smtClean="0"/>
              <a:t>The Futures Market began out of economic necessity. </a:t>
            </a:r>
          </a:p>
          <a:p>
            <a:pPr lvl="1"/>
            <a:r>
              <a:rPr lang="en-US" dirty="0" smtClean="0"/>
              <a:t>In </a:t>
            </a:r>
            <a:r>
              <a:rPr lang="en-US" dirty="0"/>
              <a:t>the 1800s, a grain farmer in the Midwest usually went to Chicago to try and sell their crop. </a:t>
            </a:r>
          </a:p>
          <a:p>
            <a:pPr lvl="2"/>
            <a:r>
              <a:rPr lang="en-US" dirty="0"/>
              <a:t>E</a:t>
            </a:r>
            <a:r>
              <a:rPr lang="en-US" dirty="0" smtClean="0"/>
              <a:t>very </a:t>
            </a:r>
            <a:r>
              <a:rPr lang="en-US" dirty="0"/>
              <a:t>farmer (or a broker who represented them) would try to sell their grain </a:t>
            </a:r>
            <a:r>
              <a:rPr lang="en-US" dirty="0" smtClean="0"/>
              <a:t>shortly after the harvest</a:t>
            </a:r>
            <a:r>
              <a:rPr lang="en-US" dirty="0"/>
              <a:t>.  </a:t>
            </a:r>
          </a:p>
          <a:p>
            <a:pPr lvl="1"/>
            <a:r>
              <a:rPr lang="en-US" dirty="0"/>
              <a:t>This increase in supply meant that prices dropped to their lowest when harvest met its peak. </a:t>
            </a:r>
          </a:p>
          <a:p>
            <a:pPr lvl="2"/>
            <a:r>
              <a:rPr lang="en-US" dirty="0"/>
              <a:t>At the end of harvest, unsold crops would rot for weeks in the streets of Chicago. </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757" r="53089"/>
          <a:stretch/>
        </p:blipFill>
        <p:spPr>
          <a:xfrm>
            <a:off x="6007308" y="1696359"/>
            <a:ext cx="2326429" cy="4339681"/>
          </a:xfrm>
          <a:prstGeom prst="rect">
            <a:avLst/>
          </a:prstGeom>
        </p:spPr>
      </p:pic>
      <p:sp>
        <p:nvSpPr>
          <p:cNvPr id="5" name="Rectangle 4"/>
          <p:cNvSpPr/>
          <p:nvPr/>
        </p:nvSpPr>
        <p:spPr>
          <a:xfrm>
            <a:off x="2133600" y="6323941"/>
            <a:ext cx="6553200" cy="230832"/>
          </a:xfrm>
          <a:prstGeom prst="rect">
            <a:avLst/>
          </a:prstGeom>
        </p:spPr>
        <p:txBody>
          <a:bodyPr wrap="square">
            <a:spAutoFit/>
          </a:bodyPr>
          <a:lstStyle/>
          <a:p>
            <a:r>
              <a:rPr lang="en-US" sz="900" i="1" dirty="0" smtClean="0"/>
              <a:t>Source; http</a:t>
            </a:r>
            <a:r>
              <a:rPr lang="en-US" sz="900" i="1" dirty="0"/>
              <a:t>://4.bp.blogspot.com/-vYX9uRxYPy8/Tnyu9CtQj4I/AAAAAAAABLk/O-XBkokdQ5c/s1600/Harvest%2B1800s.jpeg</a:t>
            </a:r>
          </a:p>
        </p:txBody>
      </p:sp>
    </p:spTree>
    <p:extLst>
      <p:ext uri="{BB962C8B-B14F-4D97-AF65-F5344CB8AC3E}">
        <p14:creationId xmlns:p14="http://schemas.microsoft.com/office/powerpoint/2010/main" val="1438219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Futures</a:t>
            </a:r>
          </a:p>
        </p:txBody>
      </p:sp>
      <p:sp>
        <p:nvSpPr>
          <p:cNvPr id="3" name="Content Placeholder 2"/>
          <p:cNvSpPr>
            <a:spLocks noGrp="1"/>
          </p:cNvSpPr>
          <p:nvPr>
            <p:ph idx="1"/>
          </p:nvPr>
        </p:nvSpPr>
        <p:spPr>
          <a:xfrm>
            <a:off x="892885" y="1670126"/>
            <a:ext cx="4974515" cy="4502074"/>
          </a:xfrm>
        </p:spPr>
        <p:txBody>
          <a:bodyPr>
            <a:normAutofit fontScale="70000" lnSpcReduction="20000"/>
          </a:bodyPr>
          <a:lstStyle/>
          <a:p>
            <a:pPr lvl="0"/>
            <a:r>
              <a:rPr lang="en-US" dirty="0"/>
              <a:t>Farmers were not the only ones who faced problems with this system. </a:t>
            </a:r>
          </a:p>
          <a:p>
            <a:pPr lvl="1"/>
            <a:r>
              <a:rPr lang="en-US" dirty="0"/>
              <a:t>Merchants at this time did not have dependability.  </a:t>
            </a:r>
          </a:p>
          <a:p>
            <a:pPr lvl="1"/>
            <a:r>
              <a:rPr lang="en-US" dirty="0"/>
              <a:t>They couldn’t accurately predict how much grain they’d be able to buy and sell.</a:t>
            </a:r>
          </a:p>
          <a:p>
            <a:pPr lvl="2"/>
            <a:r>
              <a:rPr lang="en-US" dirty="0"/>
              <a:t>They couldn’t forecast the markets; they had no idea whether the prices they paid would be too high, too low, or just right</a:t>
            </a:r>
            <a:r>
              <a:rPr lang="en-US" dirty="0" smtClean="0"/>
              <a:t>.</a:t>
            </a:r>
          </a:p>
          <a:p>
            <a:pPr lvl="2"/>
            <a:r>
              <a:rPr lang="en-US" dirty="0" smtClean="0"/>
              <a:t>They also had no way of knowing whether the supply of grain would be plentiful or scarce. </a:t>
            </a:r>
            <a:endParaRPr lang="en-US" dirty="0"/>
          </a:p>
          <a:p>
            <a:pPr lvl="1"/>
            <a:r>
              <a:rPr lang="en-US" dirty="0"/>
              <a:t>They didn’t even know if they grain they bought would even be delivered!</a:t>
            </a:r>
          </a:p>
          <a:p>
            <a:pPr lvl="2"/>
            <a:r>
              <a:rPr lang="en-US" dirty="0"/>
              <a:t>A farmer might find a buyer who would pay more for their crop, and the farmer might back out of a contract without even informing the buyer.</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8949" t="23333" r="17625"/>
          <a:stretch/>
        </p:blipFill>
        <p:spPr>
          <a:xfrm>
            <a:off x="5893633" y="1828800"/>
            <a:ext cx="2295711" cy="3989292"/>
          </a:xfrm>
          <a:prstGeom prst="rect">
            <a:avLst/>
          </a:prstGeom>
        </p:spPr>
      </p:pic>
      <p:sp>
        <p:nvSpPr>
          <p:cNvPr id="5" name="Rectangle 4"/>
          <p:cNvSpPr/>
          <p:nvPr/>
        </p:nvSpPr>
        <p:spPr>
          <a:xfrm>
            <a:off x="4701822" y="6340966"/>
            <a:ext cx="2210862" cy="230832"/>
          </a:xfrm>
          <a:prstGeom prst="rect">
            <a:avLst/>
          </a:prstGeom>
        </p:spPr>
        <p:txBody>
          <a:bodyPr wrap="none">
            <a:spAutoFit/>
          </a:bodyPr>
          <a:lstStyle/>
          <a:p>
            <a:r>
              <a:rPr lang="en-US" sz="900" i="1" dirty="0" smtClean="0">
                <a:solidFill>
                  <a:srgbClr val="DD4B39"/>
                </a:solidFill>
                <a:hlinkClick r:id="rId3"/>
              </a:rPr>
              <a:t>Source: parishotelboutique.blogspot.com</a:t>
            </a:r>
            <a:r>
              <a:rPr lang="en-US" sz="900" i="1" dirty="0">
                <a:solidFill>
                  <a:srgbClr val="DD4B39"/>
                </a:solidFill>
              </a:rPr>
              <a:t> </a:t>
            </a:r>
            <a:endParaRPr lang="en-US" sz="900" i="1" dirty="0"/>
          </a:p>
        </p:txBody>
      </p:sp>
    </p:spTree>
    <p:extLst>
      <p:ext uri="{BB962C8B-B14F-4D97-AF65-F5344CB8AC3E}">
        <p14:creationId xmlns:p14="http://schemas.microsoft.com/office/powerpoint/2010/main" val="3605149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Futures</a:t>
            </a:r>
          </a:p>
        </p:txBody>
      </p:sp>
      <p:sp>
        <p:nvSpPr>
          <p:cNvPr id="3" name="Content Placeholder 2"/>
          <p:cNvSpPr>
            <a:spLocks noGrp="1"/>
          </p:cNvSpPr>
          <p:nvPr>
            <p:ph idx="1"/>
          </p:nvPr>
        </p:nvSpPr>
        <p:spPr>
          <a:xfrm>
            <a:off x="892885" y="1670126"/>
            <a:ext cx="5865327" cy="4502074"/>
          </a:xfrm>
        </p:spPr>
        <p:txBody>
          <a:bodyPr>
            <a:normAutofit fontScale="70000" lnSpcReduction="20000"/>
          </a:bodyPr>
          <a:lstStyle/>
          <a:p>
            <a:pPr lvl="0"/>
            <a:r>
              <a:rPr lang="en-US" dirty="0"/>
              <a:t>In 1848, the Board of Trade was created in Chicago.</a:t>
            </a:r>
          </a:p>
          <a:p>
            <a:pPr lvl="1"/>
            <a:r>
              <a:rPr lang="en-US" dirty="0"/>
              <a:t>The </a:t>
            </a:r>
            <a:r>
              <a:rPr lang="en-US" u="sng" dirty="0" smtClean="0"/>
              <a:t>Chicago Board </a:t>
            </a:r>
            <a:r>
              <a:rPr lang="en-US" u="sng" dirty="0"/>
              <a:t>of Trade</a:t>
            </a:r>
            <a:r>
              <a:rPr lang="en-US" dirty="0"/>
              <a:t> was a member-owned business that offered a centralized location for </a:t>
            </a:r>
            <a:r>
              <a:rPr lang="en-US" dirty="0" smtClean="0"/>
              <a:t>the selling and purchasing of commodities. </a:t>
            </a:r>
            <a:endParaRPr lang="en-US" dirty="0"/>
          </a:p>
          <a:p>
            <a:pPr lvl="1"/>
            <a:r>
              <a:rPr lang="en-US" dirty="0" smtClean="0"/>
              <a:t>Farmers had a place to ensure a fair price for their goods, merchants had a place to obtain the best price for their raw goods, and all exchanges were regulated to ensure fair business practices.  </a:t>
            </a:r>
            <a:br>
              <a:rPr lang="en-US" dirty="0" smtClean="0"/>
            </a:br>
            <a:endParaRPr lang="en-US" dirty="0"/>
          </a:p>
          <a:p>
            <a:pPr lvl="0"/>
            <a:r>
              <a:rPr lang="en-US" dirty="0"/>
              <a:t>This system made the process much more effective.  Because the system was more effective, it became overwhelmed by its own popularity. </a:t>
            </a:r>
          </a:p>
          <a:p>
            <a:pPr lvl="1"/>
            <a:r>
              <a:rPr lang="en-US" dirty="0"/>
              <a:t>Instead of individual contracts (each with their own individual details), the Board of Trade was changed so that every contract was exactly the same in terms of quantity, quality, and delivery. </a:t>
            </a:r>
          </a:p>
          <a:p>
            <a:pPr lvl="1"/>
            <a:r>
              <a:rPr lang="en-US" dirty="0"/>
              <a:t>The only negotiable items </a:t>
            </a:r>
            <a:r>
              <a:rPr lang="en-US" dirty="0" smtClean="0"/>
              <a:t>were a) </a:t>
            </a:r>
            <a:r>
              <a:rPr lang="en-US" dirty="0"/>
              <a:t>the number of contracts, </a:t>
            </a:r>
            <a:r>
              <a:rPr lang="en-US" dirty="0" smtClean="0"/>
              <a:t>and b) </a:t>
            </a:r>
            <a:r>
              <a:rPr lang="en-US" dirty="0"/>
              <a:t>the price for an individual contract.</a:t>
            </a:r>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931" r="11658"/>
          <a:stretch/>
        </p:blipFill>
        <p:spPr>
          <a:xfrm>
            <a:off x="6758212" y="1670126"/>
            <a:ext cx="1547589" cy="4502074"/>
          </a:xfrm>
          <a:prstGeom prst="rect">
            <a:avLst/>
          </a:prstGeom>
        </p:spPr>
      </p:pic>
      <p:sp>
        <p:nvSpPr>
          <p:cNvPr id="5" name="Rectangle 4"/>
          <p:cNvSpPr/>
          <p:nvPr/>
        </p:nvSpPr>
        <p:spPr>
          <a:xfrm>
            <a:off x="2971800" y="6297708"/>
            <a:ext cx="5562600" cy="230832"/>
          </a:xfrm>
          <a:prstGeom prst="rect">
            <a:avLst/>
          </a:prstGeom>
        </p:spPr>
        <p:txBody>
          <a:bodyPr wrap="square">
            <a:spAutoFit/>
          </a:bodyPr>
          <a:lstStyle/>
          <a:p>
            <a:r>
              <a:rPr lang="en-US" sz="900" i="1" dirty="0" smtClean="0"/>
              <a:t>Source: http</a:t>
            </a:r>
            <a:r>
              <a:rPr lang="en-US" sz="900" i="1" dirty="0"/>
              <a:t>://upload.wikimedia.org/wikipedia/commons/3/3d/Chicago_Board_Of_Trade_Building.jpg</a:t>
            </a:r>
          </a:p>
        </p:txBody>
      </p:sp>
    </p:spTree>
    <p:extLst>
      <p:ext uri="{BB962C8B-B14F-4D97-AF65-F5344CB8AC3E}">
        <p14:creationId xmlns:p14="http://schemas.microsoft.com/office/powerpoint/2010/main" val="3151766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Futures Contract</a:t>
            </a:r>
            <a:endParaRPr lang="en-US" dirty="0"/>
          </a:p>
        </p:txBody>
      </p:sp>
      <p:sp>
        <p:nvSpPr>
          <p:cNvPr id="3" name="Content Placeholder 2"/>
          <p:cNvSpPr>
            <a:spLocks noGrp="1"/>
          </p:cNvSpPr>
          <p:nvPr>
            <p:ph idx="1"/>
          </p:nvPr>
        </p:nvSpPr>
        <p:spPr>
          <a:xfrm>
            <a:off x="892886" y="1670126"/>
            <a:ext cx="4548360" cy="4502074"/>
          </a:xfrm>
        </p:spPr>
        <p:txBody>
          <a:bodyPr>
            <a:normAutofit fontScale="92500" lnSpcReduction="20000"/>
          </a:bodyPr>
          <a:lstStyle/>
          <a:p>
            <a:pPr lvl="0"/>
            <a:r>
              <a:rPr lang="en-US" dirty="0" smtClean="0"/>
              <a:t>Contracts today are required have each of the following components: </a:t>
            </a:r>
            <a:endParaRPr lang="en-US" dirty="0"/>
          </a:p>
          <a:p>
            <a:pPr lvl="1"/>
            <a:r>
              <a:rPr lang="en-US" u="sng" dirty="0"/>
              <a:t>Quantity</a:t>
            </a:r>
            <a:r>
              <a:rPr lang="en-US" dirty="0"/>
              <a:t> – e.g. 5000 bushels of corn</a:t>
            </a:r>
          </a:p>
          <a:p>
            <a:pPr lvl="1"/>
            <a:r>
              <a:rPr lang="en-US" u="sng" dirty="0"/>
              <a:t>Quality</a:t>
            </a:r>
            <a:r>
              <a:rPr lang="en-US" dirty="0"/>
              <a:t> – e.g. #2 Yellow or #3 Yellow corn</a:t>
            </a:r>
          </a:p>
          <a:p>
            <a:pPr lvl="1"/>
            <a:r>
              <a:rPr lang="en-US" u="sng" dirty="0"/>
              <a:t>Month of Delivery</a:t>
            </a:r>
            <a:r>
              <a:rPr lang="en-US" dirty="0"/>
              <a:t> – e.g. </a:t>
            </a:r>
            <a:r>
              <a:rPr lang="en-US" dirty="0" smtClean="0"/>
              <a:t>July</a:t>
            </a:r>
            <a:endParaRPr lang="en-US" dirty="0"/>
          </a:p>
          <a:p>
            <a:pPr lvl="1"/>
            <a:r>
              <a:rPr lang="en-US" u="sng" dirty="0" smtClean="0"/>
              <a:t>Terms of Delivery </a:t>
            </a:r>
            <a:r>
              <a:rPr lang="en-US" dirty="0" smtClean="0"/>
              <a:t>– e.g. </a:t>
            </a:r>
            <a:r>
              <a:rPr lang="en-US" dirty="0"/>
              <a:t>Physical Delivery by Rail</a:t>
            </a:r>
          </a:p>
          <a:p>
            <a:pPr lvl="1"/>
            <a:r>
              <a:rPr lang="en-US" u="sng" dirty="0"/>
              <a:t>Price</a:t>
            </a:r>
            <a:r>
              <a:rPr lang="en-US" dirty="0"/>
              <a:t> – negotiable</a:t>
            </a:r>
          </a:p>
          <a:p>
            <a:pPr lvl="1"/>
            <a:r>
              <a:rPr lang="en-US" u="sng" dirty="0"/>
              <a:t>Volume</a:t>
            </a:r>
            <a:r>
              <a:rPr lang="en-US" dirty="0"/>
              <a:t> </a:t>
            </a:r>
            <a:r>
              <a:rPr lang="en-US" dirty="0" smtClean="0"/>
              <a:t>– the number of contracts to be purchased (also negotiable).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1245" y="1670126"/>
            <a:ext cx="2743200" cy="4114800"/>
          </a:xfrm>
          <a:prstGeom prst="rect">
            <a:avLst/>
          </a:prstGeom>
        </p:spPr>
      </p:pic>
      <p:sp>
        <p:nvSpPr>
          <p:cNvPr id="5" name="Rectangle 4"/>
          <p:cNvSpPr/>
          <p:nvPr/>
        </p:nvSpPr>
        <p:spPr>
          <a:xfrm>
            <a:off x="3886200" y="6400800"/>
            <a:ext cx="4572000" cy="230832"/>
          </a:xfrm>
          <a:prstGeom prst="rect">
            <a:avLst/>
          </a:prstGeom>
        </p:spPr>
        <p:txBody>
          <a:bodyPr>
            <a:spAutoFit/>
          </a:bodyPr>
          <a:lstStyle/>
          <a:p>
            <a:r>
              <a:rPr lang="en-US" sz="900" i="1" dirty="0" smtClean="0"/>
              <a:t>Source: http</a:t>
            </a:r>
            <a:r>
              <a:rPr lang="en-US" sz="900" i="1" dirty="0"/>
              <a:t>://www.go-explore-trans.org/wp-content/uploads/images/cars_corn_mill.jpg</a:t>
            </a:r>
          </a:p>
        </p:txBody>
      </p:sp>
    </p:spTree>
    <p:extLst>
      <p:ext uri="{BB962C8B-B14F-4D97-AF65-F5344CB8AC3E}">
        <p14:creationId xmlns:p14="http://schemas.microsoft.com/office/powerpoint/2010/main" val="16693509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375</TotalTime>
  <Words>2845</Words>
  <Application>Microsoft Office PowerPoint</Application>
  <PresentationFormat>On-screen Show (4:3)</PresentationFormat>
  <Paragraphs>221</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Brush Script MT</vt:lpstr>
      <vt:lpstr>Constantia</vt:lpstr>
      <vt:lpstr>Franklin Gothic Book</vt:lpstr>
      <vt:lpstr>Rage Italic</vt:lpstr>
      <vt:lpstr>Pushpin</vt:lpstr>
      <vt:lpstr>The Futures Market</vt:lpstr>
      <vt:lpstr>The Futures Market</vt:lpstr>
      <vt:lpstr>The Futures Market</vt:lpstr>
      <vt:lpstr>Futures vs. Cell Phones</vt:lpstr>
      <vt:lpstr>Futures Market E.g.</vt:lpstr>
      <vt:lpstr>History of Futures</vt:lpstr>
      <vt:lpstr>History of Futures</vt:lpstr>
      <vt:lpstr>History of Futures</vt:lpstr>
      <vt:lpstr>Futures Contract</vt:lpstr>
      <vt:lpstr>Venue for Price Discovery</vt:lpstr>
      <vt:lpstr>Futures Price Mechanisms</vt:lpstr>
      <vt:lpstr>Purpose of Futures </vt:lpstr>
      <vt:lpstr>PowerPoint Presentation</vt:lpstr>
      <vt:lpstr>Speculators </vt:lpstr>
      <vt:lpstr>Going Long or Short</vt:lpstr>
      <vt:lpstr>Commodity Contracts</vt:lpstr>
      <vt:lpstr>Cash Settlement Contracts</vt:lpstr>
      <vt:lpstr>Cash-Settlement Contract</vt:lpstr>
      <vt:lpstr>Cash Settlement Contracts</vt:lpstr>
      <vt:lpstr>How Speculating Works</vt:lpstr>
      <vt:lpstr>How Speculating Works</vt:lpstr>
      <vt:lpstr>How Speculating Works</vt:lpstr>
      <vt:lpstr>Trading Strategies</vt:lpstr>
      <vt:lpstr>Going Long</vt:lpstr>
      <vt:lpstr>Going Long</vt:lpstr>
      <vt:lpstr>Going Short </vt:lpstr>
      <vt:lpstr>Going Short </vt:lpstr>
      <vt:lpstr>Going Short</vt:lpstr>
      <vt:lpstr>Participating as a Speculator</vt:lpstr>
      <vt:lpstr>Speculating Options</vt:lpstr>
      <vt:lpstr>Speculating Options</vt:lpstr>
      <vt:lpstr>Establishing an Account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Futures</dc:title>
  <dc:creator>WUHS</dc:creator>
  <cp:lastModifiedBy>Brett Butler</cp:lastModifiedBy>
  <cp:revision>76</cp:revision>
  <dcterms:created xsi:type="dcterms:W3CDTF">2014-02-10T22:00:37Z</dcterms:created>
  <dcterms:modified xsi:type="dcterms:W3CDTF">2017-05-16T13:14:45Z</dcterms:modified>
</cp:coreProperties>
</file>